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81" r:id="rId5"/>
    <p:sldId id="291" r:id="rId6"/>
    <p:sldId id="292" r:id="rId7"/>
    <p:sldId id="293" r:id="rId8"/>
    <p:sldId id="296" r:id="rId9"/>
    <p:sldId id="294" r:id="rId10"/>
    <p:sldId id="295" r:id="rId11"/>
    <p:sldId id="300" r:id="rId12"/>
    <p:sldId id="321" r:id="rId13"/>
    <p:sldId id="322" r:id="rId14"/>
    <p:sldId id="323" r:id="rId15"/>
    <p:sldId id="301" r:id="rId16"/>
    <p:sldId id="312" r:id="rId17"/>
    <p:sldId id="313" r:id="rId18"/>
    <p:sldId id="314" r:id="rId19"/>
    <p:sldId id="311" r:id="rId20"/>
    <p:sldId id="310" r:id="rId21"/>
    <p:sldId id="326" r:id="rId22"/>
    <p:sldId id="325" r:id="rId23"/>
    <p:sldId id="298" r:id="rId24"/>
    <p:sldId id="299" r:id="rId25"/>
    <p:sldId id="302" r:id="rId26"/>
    <p:sldId id="304" r:id="rId27"/>
    <p:sldId id="305" r:id="rId28"/>
    <p:sldId id="306" r:id="rId29"/>
    <p:sldId id="308" r:id="rId30"/>
    <p:sldId id="309" r:id="rId31"/>
    <p:sldId id="307" r:id="rId32"/>
    <p:sldId id="315" r:id="rId33"/>
    <p:sldId id="328" r:id="rId34"/>
    <p:sldId id="329" r:id="rId35"/>
    <p:sldId id="327" r:id="rId36"/>
    <p:sldId id="320" r:id="rId37"/>
    <p:sldId id="316" r:id="rId38"/>
    <p:sldId id="297" r:id="rId39"/>
    <p:sldId id="33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5" autoAdjust="0"/>
    <p:restoredTop sz="94660"/>
  </p:normalViewPr>
  <p:slideViewPr>
    <p:cSldViewPr snapToGrid="0">
      <p:cViewPr varScale="1">
        <p:scale>
          <a:sx n="88" d="100"/>
          <a:sy n="88" d="100"/>
        </p:scale>
        <p:origin x="4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1EA23C-708D-456C-B1B0-68858E5F3484}"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303954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EA23C-708D-456C-B1B0-68858E5F3484}"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2215164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EA23C-708D-456C-B1B0-68858E5F3484}"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29943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EA23C-708D-456C-B1B0-68858E5F3484}"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188997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EA23C-708D-456C-B1B0-68858E5F3484}"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286629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1EA23C-708D-456C-B1B0-68858E5F3484}" type="datetimeFigureOut">
              <a:rPr lang="en-US" smtClean="0"/>
              <a:t>3/17/2018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169028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EA23C-708D-456C-B1B0-68858E5F3484}" type="datetimeFigureOut">
              <a:rPr lang="en-US" smtClean="0"/>
              <a:t>3/17/2018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350519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1EA23C-708D-456C-B1B0-68858E5F3484}" type="datetimeFigureOut">
              <a:rPr lang="en-US" smtClean="0"/>
              <a:t>3/17/2018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54513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EA23C-708D-456C-B1B0-68858E5F3484}" type="datetimeFigureOut">
              <a:rPr lang="en-US" smtClean="0"/>
              <a:t>3/17/2018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336070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EA23C-708D-456C-B1B0-68858E5F3484}" type="datetimeFigureOut">
              <a:rPr lang="en-US" smtClean="0"/>
              <a:t>3/17/2018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39186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EA23C-708D-456C-B1B0-68858E5F3484}" type="datetimeFigureOut">
              <a:rPr lang="en-US" smtClean="0"/>
              <a:t>3/17/2018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015C0-95F3-4A7A-93F7-B5ABF6E7FB55}" type="slidenum">
              <a:rPr lang="en-US" smtClean="0"/>
              <a:t>‹#›</a:t>
            </a:fld>
            <a:endParaRPr lang="en-US"/>
          </a:p>
        </p:txBody>
      </p:sp>
    </p:spTree>
    <p:extLst>
      <p:ext uri="{BB962C8B-B14F-4D97-AF65-F5344CB8AC3E}">
        <p14:creationId xmlns:p14="http://schemas.microsoft.com/office/powerpoint/2010/main" val="216451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EA23C-708D-456C-B1B0-68858E5F3484}" type="datetimeFigureOut">
              <a:rPr lang="en-US" smtClean="0"/>
              <a:t>3/17/2018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015C0-95F3-4A7A-93F7-B5ABF6E7FB55}" type="slidenum">
              <a:rPr lang="en-US" smtClean="0"/>
              <a:t>‹#›</a:t>
            </a:fld>
            <a:endParaRPr lang="en-US"/>
          </a:p>
        </p:txBody>
      </p:sp>
    </p:spTree>
    <p:extLst>
      <p:ext uri="{BB962C8B-B14F-4D97-AF65-F5344CB8AC3E}">
        <p14:creationId xmlns:p14="http://schemas.microsoft.com/office/powerpoint/2010/main" val="590942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WHEN TO APPLY &amp; NOT TO APPLY THE BIBLE:</a:t>
            </a:r>
            <a:br>
              <a:rPr lang="en-US" dirty="0" smtClean="0"/>
            </a:br>
            <a:r>
              <a:rPr lang="en-US" dirty="0" smtClean="0"/>
              <a:t>THE BIBLE &amp; ETHICS</a:t>
            </a:r>
            <a:endParaRPr lang="en-US" dirty="0"/>
          </a:p>
        </p:txBody>
      </p:sp>
      <p:sp>
        <p:nvSpPr>
          <p:cNvPr id="3" name="Subtitle 2"/>
          <p:cNvSpPr>
            <a:spLocks noGrp="1"/>
          </p:cNvSpPr>
          <p:nvPr>
            <p:ph type="subTitle" idx="1"/>
          </p:nvPr>
        </p:nvSpPr>
        <p:spPr>
          <a:xfrm>
            <a:off x="1524000" y="3789074"/>
            <a:ext cx="9144000" cy="1655762"/>
          </a:xfrm>
        </p:spPr>
        <p:txBody>
          <a:bodyPr/>
          <a:lstStyle/>
          <a:p>
            <a:r>
              <a:rPr lang="en-US" dirty="0" smtClean="0"/>
              <a:t>ICC Fresno Fellowship </a:t>
            </a:r>
          </a:p>
          <a:p>
            <a:r>
              <a:rPr lang="en-US" dirty="0" smtClean="0"/>
              <a:t>March 17, 2018</a:t>
            </a:r>
            <a:endParaRPr lang="en-US" dirty="0" smtClean="0"/>
          </a:p>
        </p:txBody>
      </p:sp>
    </p:spTree>
    <p:extLst>
      <p:ext uri="{BB962C8B-B14F-4D97-AF65-F5344CB8AC3E}">
        <p14:creationId xmlns:p14="http://schemas.microsoft.com/office/powerpoint/2010/main" val="63084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482" y="675409"/>
            <a:ext cx="11225829" cy="2421081"/>
          </a:xfrm>
          <a:prstGeom prst="rect">
            <a:avLst/>
          </a:prstGeom>
        </p:spPr>
      </p:pic>
      <p:pic>
        <p:nvPicPr>
          <p:cNvPr id="3" name="Picture 2"/>
          <p:cNvPicPr>
            <a:picLocks noChangeAspect="1"/>
          </p:cNvPicPr>
          <p:nvPr/>
        </p:nvPicPr>
        <p:blipFill>
          <a:blip r:embed="rId3"/>
          <a:stretch>
            <a:fillRect/>
          </a:stretch>
        </p:blipFill>
        <p:spPr>
          <a:xfrm>
            <a:off x="356906" y="3616036"/>
            <a:ext cx="11741579" cy="1484209"/>
          </a:xfrm>
          <a:prstGeom prst="rect">
            <a:avLst/>
          </a:prstGeom>
        </p:spPr>
      </p:pic>
    </p:spTree>
    <p:extLst>
      <p:ext uri="{BB962C8B-B14F-4D97-AF65-F5344CB8AC3E}">
        <p14:creationId xmlns:p14="http://schemas.microsoft.com/office/powerpoint/2010/main" val="393187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Biblical Ethical Models</a:t>
            </a:r>
            <a:endParaRPr lang="en-US" dirty="0"/>
          </a:p>
        </p:txBody>
      </p:sp>
      <p:sp>
        <p:nvSpPr>
          <p:cNvPr id="3" name="Content Placeholder 2"/>
          <p:cNvSpPr>
            <a:spLocks noGrp="1"/>
          </p:cNvSpPr>
          <p:nvPr>
            <p:ph idx="1"/>
          </p:nvPr>
        </p:nvSpPr>
        <p:spPr/>
        <p:txBody>
          <a:bodyPr/>
          <a:lstStyle/>
          <a:p>
            <a:r>
              <a:rPr lang="en-US" dirty="0" smtClean="0"/>
              <a:t>Classical by Emil </a:t>
            </a:r>
            <a:r>
              <a:rPr lang="en-US" dirty="0" smtClean="0"/>
              <a:t>Brunner – Divine Imperatives (2)</a:t>
            </a:r>
            <a:endParaRPr lang="en-US" dirty="0" smtClean="0"/>
          </a:p>
          <a:p>
            <a:r>
              <a:rPr lang="en-US" dirty="0" smtClean="0"/>
              <a:t>Developmental – Evolving Ethics</a:t>
            </a:r>
            <a:endParaRPr lang="en-US" dirty="0" smtClean="0"/>
          </a:p>
          <a:p>
            <a:r>
              <a:rPr lang="en-US" dirty="0" smtClean="0"/>
              <a:t>Paradigm-based</a:t>
            </a:r>
            <a:endParaRPr lang="en-US" dirty="0" smtClean="0"/>
          </a:p>
          <a:p>
            <a:pPr lvl="1"/>
            <a:r>
              <a:rPr lang="en-US" dirty="0" smtClean="0"/>
              <a:t>King</a:t>
            </a:r>
          </a:p>
          <a:p>
            <a:pPr lvl="1"/>
            <a:r>
              <a:rPr lang="en-US" dirty="0" smtClean="0"/>
              <a:t>Priest</a:t>
            </a:r>
          </a:p>
          <a:p>
            <a:pPr lvl="1"/>
            <a:r>
              <a:rPr lang="en-US" dirty="0" smtClean="0"/>
              <a:t>Prophet</a:t>
            </a:r>
          </a:p>
          <a:p>
            <a:pPr lvl="1"/>
            <a:r>
              <a:rPr lang="en-US" dirty="0" smtClean="0"/>
              <a:t>Family</a:t>
            </a:r>
          </a:p>
          <a:p>
            <a:pPr lvl="1"/>
            <a:r>
              <a:rPr lang="en-US" dirty="0" smtClean="0"/>
              <a:t>Hospitality</a:t>
            </a:r>
            <a:endParaRPr lang="en-US" dirty="0"/>
          </a:p>
        </p:txBody>
      </p:sp>
    </p:spTree>
    <p:extLst>
      <p:ext uri="{BB962C8B-B14F-4D97-AF65-F5344CB8AC3E}">
        <p14:creationId xmlns:p14="http://schemas.microsoft.com/office/powerpoint/2010/main" val="216748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0"/>
            <a:ext cx="10515600" cy="1325563"/>
          </a:xfrm>
        </p:spPr>
        <p:txBody>
          <a:bodyPr/>
          <a:lstStyle/>
          <a:p>
            <a:pPr algn="ctr"/>
            <a:r>
              <a:rPr lang="en-US" dirty="0" smtClean="0"/>
              <a:t>DIVINE IMPERATIVE MODEL </a:t>
            </a:r>
            <a:endParaRPr lang="en-US" dirty="0"/>
          </a:p>
        </p:txBody>
      </p:sp>
      <p:pic>
        <p:nvPicPr>
          <p:cNvPr id="9218" name="Picture 2" descr="Image result for emil brunner divine imper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831" y="1118733"/>
            <a:ext cx="5057775" cy="48672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divine command theo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8518" y="1237796"/>
            <a:ext cx="3582339" cy="470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118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DEVELOPMENTAL ETHICAL MODEL</a:t>
            </a:r>
            <a:endParaRPr lang="en-US" dirty="0"/>
          </a:p>
        </p:txBody>
      </p:sp>
      <p:pic>
        <p:nvPicPr>
          <p:cNvPr id="10242" name="Picture 2" descr="Image result for evolution of eth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279" y="1771196"/>
            <a:ext cx="58017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dale patrick old testament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689" y="1570377"/>
            <a:ext cx="305752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63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PARADIGMATIC MODEL OF ETHICS</a:t>
            </a:r>
            <a:endParaRPr lang="en-US" dirty="0"/>
          </a:p>
        </p:txBody>
      </p:sp>
      <p:pic>
        <p:nvPicPr>
          <p:cNvPr id="11266" name="Picture 2" descr="Image result for PARADIGMATIC ETH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00875" y="1690688"/>
            <a:ext cx="3117118" cy="483274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waldemar janz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259" y="2528629"/>
            <a:ext cx="4142741" cy="276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2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Philosophical Ethical Models</a:t>
            </a:r>
            <a:endParaRPr lang="en-US" dirty="0"/>
          </a:p>
        </p:txBody>
      </p:sp>
      <p:sp>
        <p:nvSpPr>
          <p:cNvPr id="3" name="Content Placeholder 2"/>
          <p:cNvSpPr>
            <a:spLocks noGrp="1"/>
          </p:cNvSpPr>
          <p:nvPr>
            <p:ph idx="1"/>
          </p:nvPr>
        </p:nvSpPr>
        <p:spPr/>
        <p:txBody>
          <a:bodyPr/>
          <a:lstStyle/>
          <a:p>
            <a:r>
              <a:rPr lang="en-US" dirty="0" smtClean="0"/>
              <a:t>Virtue Ethics</a:t>
            </a:r>
          </a:p>
          <a:p>
            <a:r>
              <a:rPr lang="en-US" dirty="0" smtClean="0"/>
              <a:t>Deontological Ethics</a:t>
            </a:r>
          </a:p>
          <a:p>
            <a:pPr lvl="1"/>
            <a:r>
              <a:rPr lang="en-US" dirty="0" smtClean="0"/>
              <a:t>Action-based</a:t>
            </a:r>
          </a:p>
          <a:p>
            <a:pPr lvl="1"/>
            <a:r>
              <a:rPr lang="en-US" dirty="0" smtClean="0"/>
              <a:t>Duty-based</a:t>
            </a:r>
          </a:p>
          <a:p>
            <a:r>
              <a:rPr lang="en-US" dirty="0" smtClean="0"/>
              <a:t>Consequentialism</a:t>
            </a:r>
          </a:p>
          <a:p>
            <a:pPr lvl="1"/>
            <a:r>
              <a:rPr lang="en-US" dirty="0" smtClean="0"/>
              <a:t>Utilitarianism</a:t>
            </a:r>
          </a:p>
          <a:p>
            <a:pPr lvl="1"/>
            <a:r>
              <a:rPr lang="en-US" dirty="0" smtClean="0"/>
              <a:t>Social contract</a:t>
            </a:r>
          </a:p>
        </p:txBody>
      </p:sp>
      <p:pic>
        <p:nvPicPr>
          <p:cNvPr id="7170" name="Picture 2" descr="http://www.trinity.edu/cbrown/intro/ethicsOvervie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885" y="1920081"/>
            <a:ext cx="624840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mtClean="0">
                <a:solidFill>
                  <a:schemeClr val="tx2">
                    <a:satMod val="130000"/>
                  </a:schemeClr>
                </a:solidFill>
              </a:rPr>
              <a:t>Aristotle’s Ethics</a:t>
            </a:r>
          </a:p>
        </p:txBody>
      </p:sp>
      <p:sp>
        <p:nvSpPr>
          <p:cNvPr id="12291" name="Rectangle 3"/>
          <p:cNvSpPr>
            <a:spLocks noGrp="1" noChangeArrowheads="1"/>
          </p:cNvSpPr>
          <p:nvPr>
            <p:ph idx="1"/>
          </p:nvPr>
        </p:nvSpPr>
        <p:spPr>
          <a:xfrm>
            <a:off x="838200" y="1825625"/>
            <a:ext cx="6425045" cy="4351338"/>
          </a:xfrm>
        </p:spPr>
        <p:txBody>
          <a:bodyPr/>
          <a:lstStyle/>
          <a:p>
            <a:r>
              <a:rPr lang="en-US" altLang="en-US" dirty="0" smtClean="0"/>
              <a:t>384-322 B.C.</a:t>
            </a:r>
          </a:p>
          <a:p>
            <a:r>
              <a:rPr lang="en-US" altLang="en-US" i="1" dirty="0" smtClean="0"/>
              <a:t>The </a:t>
            </a:r>
            <a:r>
              <a:rPr lang="en-US" altLang="en-US" i="1" dirty="0" err="1" smtClean="0"/>
              <a:t>Nicomachean</a:t>
            </a:r>
            <a:r>
              <a:rPr lang="en-US" altLang="en-US" i="1" dirty="0" smtClean="0"/>
              <a:t> Ethics</a:t>
            </a:r>
            <a:endParaRPr lang="en-US" altLang="en-US" dirty="0" smtClean="0"/>
          </a:p>
          <a:p>
            <a:r>
              <a:rPr lang="en-US" altLang="en-US" dirty="0" smtClean="0"/>
              <a:t>Two Kinds of Persons</a:t>
            </a:r>
          </a:p>
          <a:p>
            <a:pPr lvl="1"/>
            <a:r>
              <a:rPr lang="en-US" altLang="en-US" dirty="0" smtClean="0"/>
              <a:t>Continent: </a:t>
            </a:r>
          </a:p>
          <a:p>
            <a:pPr lvl="2"/>
            <a:r>
              <a:rPr lang="en-US" altLang="en-US" dirty="0" smtClean="0"/>
              <a:t>Do what is right, but not necessarily because they want to</a:t>
            </a:r>
          </a:p>
          <a:p>
            <a:pPr lvl="1"/>
            <a:r>
              <a:rPr lang="en-US" altLang="en-US" dirty="0" smtClean="0"/>
              <a:t>Temperate:</a:t>
            </a:r>
          </a:p>
          <a:p>
            <a:pPr lvl="2"/>
            <a:r>
              <a:rPr lang="en-US" altLang="en-US" dirty="0" smtClean="0"/>
              <a:t>Do what is right because they want to; the more holistic person</a:t>
            </a:r>
          </a:p>
        </p:txBody>
      </p:sp>
      <p:pic>
        <p:nvPicPr>
          <p:cNvPr id="9218" name="Picture 2" descr="http://3.bp.blogspot.com/-7maWolbfYXg/Ulx-hs6ONbI/AAAAAAAAAb8/lOwFJB2KqKg/s1600/aristotle-success-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5810" y="592281"/>
            <a:ext cx="4363235" cy="654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238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sz="3600">
                <a:solidFill>
                  <a:schemeClr val="tx2">
                    <a:satMod val="130000"/>
                  </a:schemeClr>
                </a:solidFill>
              </a:rPr>
              <a:t>The Doctrine of the Mean</a:t>
            </a:r>
          </a:p>
        </p:txBody>
      </p:sp>
      <p:sp>
        <p:nvSpPr>
          <p:cNvPr id="17411" name="Rectangle 3"/>
          <p:cNvSpPr>
            <a:spLocks noGrp="1" noChangeArrowheads="1"/>
          </p:cNvSpPr>
          <p:nvPr>
            <p:ph idx="1"/>
          </p:nvPr>
        </p:nvSpPr>
        <p:spPr/>
        <p:txBody>
          <a:bodyPr/>
          <a:lstStyle/>
          <a:p>
            <a:pPr>
              <a:lnSpc>
                <a:spcPct val="90000"/>
              </a:lnSpc>
            </a:pPr>
            <a:r>
              <a:rPr lang="en-US" altLang="en-US" dirty="0"/>
              <a:t>Proper position between two extremes</a:t>
            </a:r>
          </a:p>
          <a:p>
            <a:pPr lvl="1">
              <a:lnSpc>
                <a:spcPct val="90000"/>
              </a:lnSpc>
            </a:pPr>
            <a:r>
              <a:rPr lang="en-US" altLang="en-US" dirty="0"/>
              <a:t>Vice of excess</a:t>
            </a:r>
          </a:p>
          <a:p>
            <a:pPr lvl="1">
              <a:lnSpc>
                <a:spcPct val="90000"/>
              </a:lnSpc>
            </a:pPr>
            <a:r>
              <a:rPr lang="en-US" altLang="en-US" dirty="0"/>
              <a:t>Vice of deficiency</a:t>
            </a:r>
          </a:p>
          <a:p>
            <a:pPr>
              <a:lnSpc>
                <a:spcPct val="90000"/>
              </a:lnSpc>
            </a:pPr>
            <a:r>
              <a:rPr lang="en-US" altLang="en-US" dirty="0"/>
              <a:t>Not an arithmetic median</a:t>
            </a:r>
          </a:p>
          <a:p>
            <a:pPr lvl="1">
              <a:lnSpc>
                <a:spcPct val="90000"/>
              </a:lnSpc>
            </a:pPr>
            <a:r>
              <a:rPr lang="en-US" altLang="en-US" dirty="0"/>
              <a:t>Relative to </a:t>
            </a:r>
            <a:r>
              <a:rPr lang="en-US" altLang="en-US" u="sng" dirty="0"/>
              <a:t>us</a:t>
            </a:r>
            <a:r>
              <a:rPr lang="en-US" altLang="en-US" dirty="0"/>
              <a:t> and not the </a:t>
            </a:r>
            <a:r>
              <a:rPr lang="en-US" altLang="en-US" u="sng" dirty="0"/>
              <a:t>thing</a:t>
            </a:r>
            <a:endParaRPr lang="en-US" altLang="en-US" dirty="0"/>
          </a:p>
          <a:p>
            <a:pPr lvl="1">
              <a:lnSpc>
                <a:spcPct val="90000"/>
              </a:lnSpc>
            </a:pPr>
            <a:r>
              <a:rPr lang="en-US" altLang="en-US" dirty="0"/>
              <a:t>Not the same for all of us, or</a:t>
            </a:r>
          </a:p>
          <a:p>
            <a:pPr lvl="1">
              <a:lnSpc>
                <a:spcPct val="90000"/>
              </a:lnSpc>
            </a:pPr>
            <a:r>
              <a:rPr lang="en-US" altLang="en-US" dirty="0"/>
              <a:t>Any of us, at various occasions</a:t>
            </a:r>
          </a:p>
          <a:p>
            <a:pPr lvl="1">
              <a:lnSpc>
                <a:spcPct val="90000"/>
              </a:lnSpc>
            </a:pPr>
            <a:r>
              <a:rPr lang="en-US" altLang="en-US" i="1" dirty="0"/>
              <a:t>“In this way, then, every knowledgeable person avoids excess and deficiency, but looks for the mean and chooses it”</a:t>
            </a:r>
            <a:r>
              <a:rPr lang="en-US" altLang="en-US" dirty="0"/>
              <a:t> (II.6)</a:t>
            </a:r>
            <a:endParaRPr lang="en-US" altLang="en-US" i="1" dirty="0"/>
          </a:p>
          <a:p>
            <a:pPr>
              <a:lnSpc>
                <a:spcPct val="90000"/>
              </a:lnSpc>
            </a:pPr>
            <a:endParaRPr lang="en-US" altLang="en-US" dirty="0"/>
          </a:p>
          <a:p>
            <a:pPr>
              <a:lnSpc>
                <a:spcPct val="90000"/>
              </a:lnSpc>
            </a:pPr>
            <a:endParaRPr lang="en-US" altLang="en-US" dirty="0"/>
          </a:p>
        </p:txBody>
      </p:sp>
      <p:pic>
        <p:nvPicPr>
          <p:cNvPr id="12290" name="Picture 2" descr="http://www.thepaepae.com/wp-uploads/2011/04/scale-of-virtues-26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4848" y="893619"/>
            <a:ext cx="2476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5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sz="3200" u="sng">
                <a:solidFill>
                  <a:schemeClr val="tx2">
                    <a:satMod val="130000"/>
                  </a:schemeClr>
                </a:solidFill>
              </a:rPr>
              <a:t>The Mean</a:t>
            </a:r>
          </a:p>
        </p:txBody>
      </p:sp>
      <p:graphicFrame>
        <p:nvGraphicFramePr>
          <p:cNvPr id="10244" name="Object 4"/>
          <p:cNvGraphicFramePr>
            <a:graphicFrameLocks noGrp="1" noChangeAspect="1"/>
          </p:cNvGraphicFramePr>
          <p:nvPr>
            <p:ph idx="1"/>
          </p:nvPr>
        </p:nvGraphicFramePr>
        <p:xfrm>
          <a:off x="2881313" y="2143125"/>
          <a:ext cx="7491412" cy="3729038"/>
        </p:xfrm>
        <a:graphic>
          <a:graphicData uri="http://schemas.openxmlformats.org/presentationml/2006/ole">
            <mc:AlternateContent xmlns:mc="http://schemas.openxmlformats.org/markup-compatibility/2006">
              <mc:Choice xmlns:v="urn:schemas-microsoft-com:vml" Requires="v">
                <p:oleObj spid="_x0000_s8198" name="Document" r:id="rId3" imgW="8259188" imgH="4043618" progId="Word.Document.8">
                  <p:embed/>
                </p:oleObj>
              </mc:Choice>
              <mc:Fallback>
                <p:oleObj name="Document" r:id="rId3" imgW="8259188" imgH="404361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3" y="2143125"/>
                        <a:ext cx="7491412" cy="37290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16053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2954" y="209262"/>
            <a:ext cx="10515600" cy="1325563"/>
          </a:xfrm>
        </p:spPr>
        <p:txBody>
          <a:bodyPr/>
          <a:lstStyle/>
          <a:p>
            <a:pPr eaLnBrk="1" hangingPunct="1"/>
            <a:r>
              <a:rPr lang="en-US" altLang="en-US" dirty="0" smtClean="0"/>
              <a:t>Deontological Theories (Kant)</a:t>
            </a:r>
          </a:p>
        </p:txBody>
      </p:sp>
      <p:sp>
        <p:nvSpPr>
          <p:cNvPr id="21507" name="Rectangle 3"/>
          <p:cNvSpPr>
            <a:spLocks noGrp="1" noChangeArrowheads="1"/>
          </p:cNvSpPr>
          <p:nvPr>
            <p:ph type="body" idx="1"/>
          </p:nvPr>
        </p:nvSpPr>
        <p:spPr>
          <a:xfrm>
            <a:off x="713509" y="1919612"/>
            <a:ext cx="6061364" cy="2997344"/>
          </a:xfrm>
        </p:spPr>
        <p:txBody>
          <a:bodyPr>
            <a:normAutofit lnSpcReduction="10000"/>
          </a:bodyPr>
          <a:lstStyle/>
          <a:p>
            <a:pPr eaLnBrk="1" hangingPunct="1"/>
            <a:r>
              <a:rPr lang="en-US" altLang="en-US" dirty="0" smtClean="0"/>
              <a:t>Actions are guided by moral laws</a:t>
            </a:r>
          </a:p>
          <a:p>
            <a:pPr eaLnBrk="1" hangingPunct="1"/>
            <a:r>
              <a:rPr lang="en-US" altLang="en-US" dirty="0" smtClean="0"/>
              <a:t>Morality must be based upon reason</a:t>
            </a:r>
          </a:p>
          <a:p>
            <a:pPr eaLnBrk="1" hangingPunct="1"/>
            <a:r>
              <a:rPr lang="en-US" altLang="en-US" dirty="0" smtClean="0"/>
              <a:t>Can explain </a:t>
            </a:r>
            <a:r>
              <a:rPr lang="en-US" altLang="en-US" u="sng" dirty="0" smtClean="0"/>
              <a:t>why</a:t>
            </a:r>
            <a:r>
              <a:rPr lang="en-US" altLang="en-US" dirty="0" smtClean="0"/>
              <a:t> an action is right or wrong</a:t>
            </a:r>
          </a:p>
          <a:p>
            <a:pPr eaLnBrk="1" hangingPunct="1"/>
            <a:r>
              <a:rPr lang="en-US" altLang="en-US" dirty="0" smtClean="0"/>
              <a:t>Places emphasis on duty and rules that should be followed, ignores consequences</a:t>
            </a:r>
          </a:p>
        </p:txBody>
      </p:sp>
      <p:pic>
        <p:nvPicPr>
          <p:cNvPr id="6146" name="Picture 2" descr="https://encrypted-tbn3.gstatic.com/images?q=tbn:ANd9GcSwHdak0ngGPHItgfp6bdxZHQUeSu7uX59pWxFgJ6vEXXUsMpM5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438" y="1318322"/>
            <a:ext cx="4593070" cy="382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18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21"/>
            <a:ext cx="10515600" cy="1325563"/>
          </a:xfrm>
        </p:spPr>
        <p:txBody>
          <a:bodyPr/>
          <a:lstStyle/>
          <a:p>
            <a:r>
              <a:rPr lang="en-US" dirty="0" smtClean="0"/>
              <a:t>Previous outline</a:t>
            </a:r>
            <a:endParaRPr lang="en-US" dirty="0"/>
          </a:p>
        </p:txBody>
      </p:sp>
      <p:sp>
        <p:nvSpPr>
          <p:cNvPr id="3" name="Content Placeholder 2"/>
          <p:cNvSpPr>
            <a:spLocks noGrp="1"/>
          </p:cNvSpPr>
          <p:nvPr>
            <p:ph idx="1"/>
          </p:nvPr>
        </p:nvSpPr>
        <p:spPr>
          <a:xfrm>
            <a:off x="838200" y="1565853"/>
            <a:ext cx="10515600" cy="4351338"/>
          </a:xfrm>
        </p:spPr>
        <p:txBody>
          <a:bodyPr>
            <a:normAutofit fontScale="92500" lnSpcReduction="20000"/>
          </a:bodyPr>
          <a:lstStyle/>
          <a:p>
            <a:r>
              <a:rPr lang="en-US" dirty="0" smtClean="0">
                <a:solidFill>
                  <a:srgbClr val="FF0000"/>
                </a:solidFill>
              </a:rPr>
              <a:t>Literacy</a:t>
            </a:r>
          </a:p>
          <a:p>
            <a:pPr lvl="1"/>
            <a:r>
              <a:rPr lang="en-US" dirty="0" smtClean="0">
                <a:solidFill>
                  <a:srgbClr val="FF0000"/>
                </a:solidFill>
              </a:rPr>
              <a:t>In the OT and NT</a:t>
            </a:r>
          </a:p>
          <a:p>
            <a:pPr lvl="1"/>
            <a:r>
              <a:rPr lang="en-US" dirty="0" smtClean="0">
                <a:solidFill>
                  <a:srgbClr val="FF0000"/>
                </a:solidFill>
              </a:rPr>
              <a:t>Who are the copiers?</a:t>
            </a:r>
          </a:p>
          <a:p>
            <a:r>
              <a:rPr lang="en-US" dirty="0" smtClean="0"/>
              <a:t>Changes in Textual transmission</a:t>
            </a:r>
          </a:p>
          <a:p>
            <a:pPr lvl="1"/>
            <a:r>
              <a:rPr lang="en-US" dirty="0" smtClean="0"/>
              <a:t>Accidental changes</a:t>
            </a:r>
          </a:p>
          <a:p>
            <a:pPr lvl="1"/>
            <a:r>
              <a:rPr lang="en-US" dirty="0" smtClean="0"/>
              <a:t>Intentional theological changes</a:t>
            </a:r>
          </a:p>
          <a:p>
            <a:r>
              <a:rPr lang="en-US" dirty="0" smtClean="0"/>
              <a:t>Canonization of OT</a:t>
            </a:r>
          </a:p>
          <a:p>
            <a:pPr lvl="1"/>
            <a:r>
              <a:rPr lang="en-US" dirty="0" smtClean="0"/>
              <a:t>Septuagint</a:t>
            </a:r>
          </a:p>
          <a:p>
            <a:r>
              <a:rPr lang="en-US" dirty="0" smtClean="0"/>
              <a:t>Canonization of NT</a:t>
            </a:r>
          </a:p>
          <a:p>
            <a:r>
              <a:rPr lang="en-US" dirty="0" smtClean="0"/>
              <a:t>Translations from Greek to English</a:t>
            </a:r>
          </a:p>
          <a:p>
            <a:r>
              <a:rPr lang="en-US" dirty="0" smtClean="0"/>
              <a:t>Which “version” or “translation” of the Scriptures did Jesus use?</a:t>
            </a:r>
          </a:p>
          <a:p>
            <a:r>
              <a:rPr lang="en-US" dirty="0" smtClean="0"/>
              <a:t>Concluding Remarks</a:t>
            </a:r>
          </a:p>
          <a:p>
            <a:endParaRPr lang="en-US" dirty="0" smtClean="0"/>
          </a:p>
        </p:txBody>
      </p:sp>
      <p:pic>
        <p:nvPicPr>
          <p:cNvPr id="4098" name="Picture 2" descr="http://www.funinmarriage.com/wp-content/uploads/2011/05/204314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466" y="649360"/>
            <a:ext cx="4520334" cy="40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538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57400" y="838200"/>
            <a:ext cx="8077200" cy="1143000"/>
          </a:xfrm>
        </p:spPr>
        <p:txBody>
          <a:bodyPr/>
          <a:lstStyle/>
          <a:p>
            <a:pPr eaLnBrk="1" hangingPunct="1"/>
            <a:r>
              <a:rPr lang="en-US" altLang="en-US" smtClean="0"/>
              <a:t>Utilitarianism (Bentham, Mill)</a:t>
            </a:r>
          </a:p>
        </p:txBody>
      </p:sp>
      <p:sp>
        <p:nvSpPr>
          <p:cNvPr id="14339" name="Rectangle 3"/>
          <p:cNvSpPr>
            <a:spLocks noGrp="1" noChangeArrowheads="1"/>
          </p:cNvSpPr>
          <p:nvPr>
            <p:ph type="body" idx="1"/>
          </p:nvPr>
        </p:nvSpPr>
        <p:spPr>
          <a:xfrm>
            <a:off x="671945" y="2750416"/>
            <a:ext cx="10515600" cy="4351338"/>
          </a:xfrm>
        </p:spPr>
        <p:txBody>
          <a:bodyPr/>
          <a:lstStyle/>
          <a:p>
            <a:pPr eaLnBrk="1" hangingPunct="1"/>
            <a:r>
              <a:rPr lang="en-US" altLang="en-US" dirty="0" smtClean="0"/>
              <a:t>Focus on outcomes, not on motivations</a:t>
            </a:r>
          </a:p>
          <a:p>
            <a:pPr eaLnBrk="1" hangingPunct="1"/>
            <a:r>
              <a:rPr lang="en-US" altLang="en-US" dirty="0" smtClean="0"/>
              <a:t>What is the metric or goal here?</a:t>
            </a:r>
          </a:p>
          <a:p>
            <a:pPr lvl="1" eaLnBrk="1" hangingPunct="1"/>
            <a:r>
              <a:rPr lang="en-US" altLang="en-US" dirty="0" smtClean="0"/>
              <a:t>Need an important distinction!</a:t>
            </a:r>
          </a:p>
          <a:p>
            <a:pPr eaLnBrk="1" hangingPunct="1"/>
            <a:r>
              <a:rPr lang="en-US" altLang="en-US" dirty="0" smtClean="0"/>
              <a:t>Instrumental vs. Intrinsic goods</a:t>
            </a:r>
          </a:p>
          <a:p>
            <a:pPr eaLnBrk="1" hangingPunct="1"/>
            <a:r>
              <a:rPr lang="en-US" altLang="en-US" dirty="0" smtClean="0"/>
              <a:t>Many laws are utilitarian based…</a:t>
            </a:r>
          </a:p>
        </p:txBody>
      </p:sp>
      <p:pic>
        <p:nvPicPr>
          <p:cNvPr id="5122" name="Picture 2" descr="http://therightangle.co/wp-content/uploads/2013/12/J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718" y="2234406"/>
            <a:ext cx="45720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0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8938"/>
          </a:xfrm>
        </p:spPr>
        <p:txBody>
          <a:bodyPr/>
          <a:lstStyle/>
          <a:p>
            <a:pPr algn="ctr"/>
            <a:r>
              <a:rPr lang="en-US" dirty="0" smtClean="0"/>
              <a:t>Is there a scientific basis for ethics?</a:t>
            </a:r>
            <a:endParaRPr lang="en-US" dirty="0"/>
          </a:p>
        </p:txBody>
      </p:sp>
      <p:sp>
        <p:nvSpPr>
          <p:cNvPr id="3" name="Content Placeholder 2"/>
          <p:cNvSpPr>
            <a:spLocks noGrp="1"/>
          </p:cNvSpPr>
          <p:nvPr>
            <p:ph idx="1"/>
          </p:nvPr>
        </p:nvSpPr>
        <p:spPr/>
        <p:txBody>
          <a:bodyPr/>
          <a:lstStyle/>
          <a:p>
            <a:endParaRPr lang="en-US"/>
          </a:p>
        </p:txBody>
      </p:sp>
      <p:pic>
        <p:nvPicPr>
          <p:cNvPr id="17412" name="Picture 4" descr="Image result for andrew newberg neurothe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43" y="1494063"/>
            <a:ext cx="7151914" cy="5363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3237" y="6379070"/>
            <a:ext cx="2385525" cy="369332"/>
          </a:xfrm>
          <a:prstGeom prst="rect">
            <a:avLst/>
          </a:prstGeom>
          <a:noFill/>
        </p:spPr>
        <p:txBody>
          <a:bodyPr wrap="none" rtlCol="0">
            <a:spAutoFit/>
          </a:bodyPr>
          <a:lstStyle/>
          <a:p>
            <a:r>
              <a:rPr lang="en-US" dirty="0" smtClean="0">
                <a:solidFill>
                  <a:schemeClr val="bg1"/>
                </a:solidFill>
              </a:rPr>
              <a:t>Andrew Newberg, M.D.</a:t>
            </a:r>
            <a:endParaRPr lang="en-US" dirty="0">
              <a:solidFill>
                <a:schemeClr val="bg1"/>
              </a:solidFill>
            </a:endParaRPr>
          </a:p>
        </p:txBody>
      </p:sp>
    </p:spTree>
    <p:extLst>
      <p:ext uri="{BB962C8B-B14F-4D97-AF65-F5344CB8AC3E}">
        <p14:creationId xmlns:p14="http://schemas.microsoft.com/office/powerpoint/2010/main" val="2401002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2818"/>
          </a:xfrm>
        </p:spPr>
        <p:txBody>
          <a:bodyPr>
            <a:normAutofit fontScale="90000"/>
          </a:bodyPr>
          <a:lstStyle/>
          <a:p>
            <a:pPr algn="ctr"/>
            <a:r>
              <a:rPr lang="en-US" dirty="0" smtClean="0"/>
              <a:t>Deontological vs. Utilitarian Brain Activation</a:t>
            </a:r>
            <a:endParaRPr lang="en-US" dirty="0"/>
          </a:p>
        </p:txBody>
      </p:sp>
      <p:sp>
        <p:nvSpPr>
          <p:cNvPr id="3" name="Content Placeholder 2"/>
          <p:cNvSpPr>
            <a:spLocks noGrp="1"/>
          </p:cNvSpPr>
          <p:nvPr>
            <p:ph idx="1"/>
          </p:nvPr>
        </p:nvSpPr>
        <p:spPr/>
        <p:txBody>
          <a:bodyPr/>
          <a:lstStyle/>
          <a:p>
            <a:endParaRPr lang="en-US" dirty="0"/>
          </a:p>
        </p:txBody>
      </p:sp>
      <p:pic>
        <p:nvPicPr>
          <p:cNvPr id="15364" name="Picture 4" descr="Image result for deontological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02112"/>
            <a:ext cx="5900057" cy="5555888"/>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utilitarian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056" y="1302112"/>
            <a:ext cx="6396936" cy="545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3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sz="4000" dirty="0">
                <a:latin typeface="Times New Roman" panose="02020603050405020304" pitchFamily="18" charset="0"/>
                <a:cs typeface="Times New Roman" panose="02020603050405020304" pitchFamily="18" charset="0"/>
              </a:rPr>
              <a:t>III.  Major Models of </a:t>
            </a:r>
            <a:r>
              <a:rPr lang="en-US" altLang="en-US" sz="4000" dirty="0" smtClean="0">
                <a:latin typeface="Times New Roman" panose="02020603050405020304" pitchFamily="18" charset="0"/>
                <a:cs typeface="Times New Roman" panose="02020603050405020304" pitchFamily="18" charset="0"/>
              </a:rPr>
              <a:t>Theological Ethics</a:t>
            </a:r>
            <a:endParaRPr lang="en-US" altLang="en-US" sz="4000" dirty="0">
              <a:latin typeface="Times New Roman" panose="02020603050405020304" pitchFamily="18" charset="0"/>
              <a:cs typeface="Times New Roman" panose="02020603050405020304" pitchFamily="18" charset="0"/>
            </a:endParaRPr>
          </a:p>
        </p:txBody>
      </p:sp>
      <p:sp>
        <p:nvSpPr>
          <p:cNvPr id="160771" name="Rectangle 3"/>
          <p:cNvSpPr>
            <a:spLocks noGrp="1" noChangeArrowheads="1"/>
          </p:cNvSpPr>
          <p:nvPr>
            <p:ph type="body" idx="1"/>
          </p:nvPr>
        </p:nvSpPr>
        <p:spPr>
          <a:xfrm>
            <a:off x="1752600" y="1790700"/>
            <a:ext cx="8686800" cy="4381500"/>
          </a:xfrm>
        </p:spPr>
        <p:txBody>
          <a:bodyPr/>
          <a:lstStyle/>
          <a:p>
            <a:pPr marL="812800" indent="-812800"/>
            <a:r>
              <a:rPr lang="en-US" altLang="en-US"/>
              <a:t>Unqualified Absolutism (Anabaptist)</a:t>
            </a:r>
          </a:p>
          <a:p>
            <a:pPr marL="812800" indent="-812800"/>
            <a:r>
              <a:rPr lang="en-US" altLang="en-US"/>
              <a:t>Conflict Absolutism (Lutheran)</a:t>
            </a:r>
          </a:p>
          <a:p>
            <a:pPr marL="812800" indent="-812800"/>
            <a:r>
              <a:rPr lang="en-US" altLang="en-US"/>
              <a:t>Graded Absolutism (Reformed).</a:t>
            </a:r>
          </a:p>
          <a:p>
            <a:pPr marL="812800" indent="-812800">
              <a:buNone/>
            </a:pPr>
            <a:endParaRPr lang="en-US" altLang="en-US"/>
          </a:p>
          <a:p>
            <a:pPr marL="812800" indent="-812800">
              <a:buNone/>
            </a:pPr>
            <a:r>
              <a:rPr lang="en-US" altLang="en-US"/>
              <a:t>	Remember:  Absolutism states that ethical principles are not only objective features of the world, but that they are always binding on all moral agents and can never be overridden by other relevant moral or non-moral concerns. </a:t>
            </a:r>
          </a:p>
        </p:txBody>
      </p:sp>
    </p:spTree>
    <p:extLst>
      <p:ext uri="{BB962C8B-B14F-4D97-AF65-F5344CB8AC3E}">
        <p14:creationId xmlns:p14="http://schemas.microsoft.com/office/powerpoint/2010/main" val="193677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type="body" idx="1"/>
          </p:nvPr>
        </p:nvSpPr>
        <p:spPr>
          <a:xfrm>
            <a:off x="794657" y="152400"/>
            <a:ext cx="4691743" cy="6705600"/>
          </a:xfrm>
        </p:spPr>
        <p:txBody>
          <a:bodyPr>
            <a:normAutofit lnSpcReduction="10000"/>
          </a:bodyPr>
          <a:lstStyle/>
          <a:p>
            <a:pPr marL="533400" indent="-533400">
              <a:lnSpc>
                <a:spcPct val="80000"/>
              </a:lnSpc>
              <a:buNone/>
            </a:pPr>
            <a:endParaRPr lang="en-US" altLang="en-US" sz="1800" dirty="0"/>
          </a:p>
          <a:p>
            <a:pPr marL="533400" indent="-533400" algn="ctr">
              <a:lnSpc>
                <a:spcPct val="80000"/>
              </a:lnSpc>
              <a:buNone/>
            </a:pPr>
            <a:r>
              <a:rPr lang="en-US" altLang="en-US" sz="2400" dirty="0"/>
              <a:t>Traditional evangelical models of ethics:</a:t>
            </a:r>
          </a:p>
          <a:p>
            <a:pPr marL="533400" indent="-533400">
              <a:lnSpc>
                <a:spcPct val="80000"/>
              </a:lnSpc>
              <a:buNone/>
            </a:pPr>
            <a:endParaRPr lang="en-US" altLang="en-US" sz="2400" dirty="0"/>
          </a:p>
          <a:p>
            <a:pPr marL="533400" indent="-533400">
              <a:lnSpc>
                <a:spcPct val="80000"/>
              </a:lnSpc>
              <a:buFont typeface="Wingdings" panose="05000000000000000000" pitchFamily="2" charset="2"/>
              <a:buAutoNum type="arabicPeriod"/>
            </a:pPr>
            <a:r>
              <a:rPr lang="en-US" altLang="en-US" sz="2400" dirty="0"/>
              <a:t>Assumes a certain metaphysical and epistemological framework;			</a:t>
            </a:r>
          </a:p>
          <a:p>
            <a:pPr marL="533400" indent="-533400">
              <a:lnSpc>
                <a:spcPct val="80000"/>
              </a:lnSpc>
              <a:buFont typeface="Wingdings" panose="05000000000000000000" pitchFamily="2" charset="2"/>
              <a:buAutoNum type="arabicPeriod"/>
            </a:pPr>
            <a:r>
              <a:rPr lang="en-US" altLang="en-US" sz="2400" dirty="0"/>
              <a:t>Certain Laws of Logic;		</a:t>
            </a:r>
          </a:p>
          <a:p>
            <a:pPr marL="533400" indent="-533400">
              <a:lnSpc>
                <a:spcPct val="80000"/>
              </a:lnSpc>
              <a:buFont typeface="Wingdings" panose="05000000000000000000" pitchFamily="2" charset="2"/>
              <a:buAutoNum type="arabicPeriod"/>
            </a:pPr>
            <a:r>
              <a:rPr lang="en-US" altLang="en-US" sz="2400" dirty="0"/>
              <a:t>Divine revelation as final and absolute authority.	</a:t>
            </a:r>
          </a:p>
          <a:p>
            <a:pPr marL="533400" indent="-533400">
              <a:lnSpc>
                <a:spcPct val="80000"/>
              </a:lnSpc>
              <a:buFont typeface="Wingdings" panose="05000000000000000000" pitchFamily="2" charset="2"/>
              <a:buAutoNum type="arabicPeriod"/>
            </a:pPr>
            <a:r>
              <a:rPr lang="en-US" altLang="en-US" sz="2400" dirty="0"/>
              <a:t>The importance of living a godly life, not in order to earn salvation, but in gratitude of the grace, God’s unmerited favor, believers have received.	</a:t>
            </a:r>
          </a:p>
          <a:p>
            <a:pPr marL="533400" indent="-533400">
              <a:lnSpc>
                <a:spcPct val="80000"/>
              </a:lnSpc>
              <a:buFont typeface="Wingdings" panose="05000000000000000000" pitchFamily="2" charset="2"/>
              <a:buAutoNum type="arabicPeriod"/>
            </a:pPr>
            <a:r>
              <a:rPr lang="en-US" altLang="en-US" sz="2400" dirty="0"/>
              <a:t>Jesus Christ is the ultimate example of the type of person a believer to emulate (by means of the Holy Spirit).</a:t>
            </a:r>
            <a:endParaRPr lang="en-US" altLang="en-US" sz="2400" b="1" dirty="0"/>
          </a:p>
          <a:p>
            <a:pPr marL="533400" indent="-533400" algn="ctr">
              <a:lnSpc>
                <a:spcPct val="80000"/>
              </a:lnSpc>
              <a:buFont typeface="Wingdings" panose="05000000000000000000" pitchFamily="2" charset="2"/>
              <a:buAutoNum type="arabicPeriod"/>
            </a:pPr>
            <a:endParaRPr lang="en-US" altLang="en-US" sz="1800" dirty="0"/>
          </a:p>
          <a:p>
            <a:pPr marL="533400" indent="-533400" algn="ctr">
              <a:lnSpc>
                <a:spcPct val="80000"/>
              </a:lnSpc>
              <a:buFont typeface="Wingdings" panose="05000000000000000000" pitchFamily="2" charset="2"/>
              <a:buAutoNum type="arabicPeriod"/>
            </a:pPr>
            <a:endParaRPr lang="en-US" altLang="en-US" sz="1800" dirty="0"/>
          </a:p>
        </p:txBody>
      </p:sp>
      <p:pic>
        <p:nvPicPr>
          <p:cNvPr id="309252" name="Picture 4" descr="Aquinas Chain of Being larger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9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ChangeArrowheads="1"/>
          </p:cNvSpPr>
          <p:nvPr/>
        </p:nvSpPr>
        <p:spPr bwMode="auto">
          <a:xfrm>
            <a:off x="5105400" y="1159784"/>
            <a:ext cx="7772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r>
              <a:rPr lang="en-US" altLang="en-US" sz="4300" dirty="0">
                <a:latin typeface="Times New Roman" panose="02020603050405020304" pitchFamily="18" charset="0"/>
                <a:cs typeface="Times New Roman" panose="02020603050405020304" pitchFamily="18" charset="0"/>
              </a:rPr>
              <a:t>Unqualified Absolutism:  </a:t>
            </a:r>
            <a:endParaRPr lang="en-US" altLang="en-US" sz="4300" dirty="0" smtClean="0">
              <a:latin typeface="Times New Roman" panose="02020603050405020304" pitchFamily="18" charset="0"/>
              <a:cs typeface="Times New Roman" panose="02020603050405020304" pitchFamily="18" charset="0"/>
            </a:endParaRPr>
          </a:p>
          <a:p>
            <a:r>
              <a:rPr lang="en-US" altLang="en-US" sz="4300" dirty="0" smtClean="0">
                <a:latin typeface="Times New Roman" panose="02020603050405020304" pitchFamily="18" charset="0"/>
                <a:cs typeface="Times New Roman" panose="02020603050405020304" pitchFamily="18" charset="0"/>
              </a:rPr>
              <a:t>Sin </a:t>
            </a:r>
            <a:r>
              <a:rPr lang="en-US" altLang="en-US" sz="4300" dirty="0">
                <a:latin typeface="Times New Roman" panose="02020603050405020304" pitchFamily="18" charset="0"/>
                <a:cs typeface="Times New Roman" panose="02020603050405020304" pitchFamily="18" charset="0"/>
              </a:rPr>
              <a:t>is always avoidable.</a:t>
            </a:r>
          </a:p>
        </p:txBody>
      </p:sp>
      <p:sp>
        <p:nvSpPr>
          <p:cNvPr id="161797" name="Rectangle 5"/>
          <p:cNvSpPr>
            <a:spLocks noChangeArrowheads="1"/>
          </p:cNvSpPr>
          <p:nvPr/>
        </p:nvSpPr>
        <p:spPr bwMode="auto">
          <a:xfrm>
            <a:off x="5791200" y="3309258"/>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buClr>
                <a:schemeClr val="hlink"/>
              </a:buClr>
              <a:buSzPct val="75000"/>
              <a:buFont typeface="Wingdings" panose="05000000000000000000" pitchFamily="2" charset="2"/>
              <a:defRPr sz="32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1pPr>
            <a:lvl2pPr marL="742950" indent="-285750" algn="ct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2pPr>
            <a:lvl3pPr marL="1143000" indent="-228600" algn="ctr">
              <a:spcBef>
                <a:spcPct val="20000"/>
              </a:spcBef>
              <a:buClr>
                <a:schemeClr val="accent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3pPr>
            <a:lvl4pPr marL="1600200" indent="-228600" algn="ctr">
              <a:spcBef>
                <a:spcPct val="20000"/>
              </a:spcBef>
              <a:buClr>
                <a:schemeClr val="folHlink"/>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4pPr>
            <a:lvl5pPr marL="2057400" indent="-228600" algn="ctr">
              <a:spcBef>
                <a:spcPct val="20000"/>
              </a:spcBef>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5pPr>
            <a:lvl6pPr marL="2514600" indent="-228600" algn="ctr" fontAlgn="base">
              <a:spcBef>
                <a:spcPct val="20000"/>
              </a:spcBef>
              <a:spcAft>
                <a:spcPct val="0"/>
              </a:spcAft>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6pPr>
            <a:lvl7pPr marL="2971800" indent="-228600" algn="ctr" fontAlgn="base">
              <a:spcBef>
                <a:spcPct val="20000"/>
              </a:spcBef>
              <a:spcAft>
                <a:spcPct val="0"/>
              </a:spcAft>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7pPr>
            <a:lvl8pPr marL="3429000" indent="-228600" algn="ctr" fontAlgn="base">
              <a:spcBef>
                <a:spcPct val="20000"/>
              </a:spcBef>
              <a:spcAft>
                <a:spcPct val="0"/>
              </a:spcAft>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8pPr>
            <a:lvl9pPr marL="3886200" indent="-228600" algn="ctr" fontAlgn="base">
              <a:spcBef>
                <a:spcPct val="20000"/>
              </a:spcBef>
              <a:spcAft>
                <a:spcPct val="0"/>
              </a:spcAft>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9pPr>
          </a:lstStyle>
          <a:p>
            <a:pPr>
              <a:lnSpc>
                <a:spcPct val="90000"/>
              </a:lnSpc>
            </a:pPr>
            <a:r>
              <a:rPr lang="en-US" altLang="en-US" sz="2800" dirty="0"/>
              <a:t>Unqualified absolutism which is rooted in the Anabaptist tradition affirms that all moral conflicts are only apparent; they are not real. </a:t>
            </a:r>
            <a:endParaRPr lang="en-US" altLang="en-US" sz="2800" dirty="0" smtClean="0"/>
          </a:p>
          <a:p>
            <a:pPr>
              <a:lnSpc>
                <a:spcPct val="90000"/>
              </a:lnSpc>
            </a:pPr>
            <a:r>
              <a:rPr lang="en-US" altLang="en-US" sz="2800" dirty="0" smtClean="0">
                <a:solidFill>
                  <a:srgbClr val="FF0000"/>
                </a:solidFill>
              </a:rPr>
              <a:t>Psalm 19:7</a:t>
            </a:r>
            <a:r>
              <a:rPr lang="en-US" altLang="en-US" sz="2800" dirty="0" smtClean="0"/>
              <a:t> </a:t>
            </a:r>
            <a:endParaRPr lang="en-US" altLang="en-US" sz="2800" dirty="0"/>
          </a:p>
        </p:txBody>
      </p:sp>
      <p:pic>
        <p:nvPicPr>
          <p:cNvPr id="12290" name="Picture 2" descr="Image result for am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695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35741" y="5540829"/>
            <a:ext cx="3243517" cy="369332"/>
          </a:xfrm>
          <a:prstGeom prst="rect">
            <a:avLst/>
          </a:prstGeom>
          <a:noFill/>
        </p:spPr>
        <p:txBody>
          <a:bodyPr wrap="none" rtlCol="0">
            <a:spAutoFit/>
          </a:bodyPr>
          <a:lstStyle/>
          <a:p>
            <a:r>
              <a:rPr lang="en-US" dirty="0" smtClean="0"/>
              <a:t>Anabaptist – Amish, Mennonites</a:t>
            </a:r>
            <a:endParaRPr lang="en-US" dirty="0"/>
          </a:p>
        </p:txBody>
      </p:sp>
      <p:pic>
        <p:nvPicPr>
          <p:cNvPr id="12292" name="Picture 4" descr="Image result for simon menno"/>
          <p:cNvPicPr>
            <a:picLocks noChangeAspect="1" noChangeArrowheads="1"/>
          </p:cNvPicPr>
          <p:nvPr/>
        </p:nvPicPr>
        <p:blipFill rotWithShape="1">
          <a:blip r:embed="rId3">
            <a:extLst>
              <a:ext uri="{28A0092B-C50C-407E-A947-70E740481C1C}">
                <a14:useLocalDpi xmlns:a14="http://schemas.microsoft.com/office/drawing/2010/main" val="0"/>
              </a:ext>
            </a:extLst>
          </a:blip>
          <a:srcRect l="14095" b="33572"/>
          <a:stretch/>
        </p:blipFill>
        <p:spPr bwMode="auto">
          <a:xfrm>
            <a:off x="10874829" y="0"/>
            <a:ext cx="1317171" cy="146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7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3864433" y="1170668"/>
            <a:ext cx="7772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48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r>
              <a:rPr lang="en-US" altLang="en-US" sz="4300">
                <a:latin typeface="Times New Roman" panose="02020603050405020304" pitchFamily="18" charset="0"/>
                <a:cs typeface="Times New Roman" panose="02020603050405020304" pitchFamily="18" charset="0"/>
              </a:rPr>
              <a:t>Conflict Absolutism:  </a:t>
            </a:r>
            <a:br>
              <a:rPr lang="en-US" altLang="en-US" sz="4300">
                <a:latin typeface="Times New Roman" panose="02020603050405020304" pitchFamily="18" charset="0"/>
                <a:cs typeface="Times New Roman" panose="02020603050405020304" pitchFamily="18" charset="0"/>
              </a:rPr>
            </a:br>
            <a:r>
              <a:rPr lang="en-US" altLang="en-US" sz="4300">
                <a:latin typeface="Times New Roman" panose="02020603050405020304" pitchFamily="18" charset="0"/>
                <a:cs typeface="Times New Roman" panose="02020603050405020304" pitchFamily="18" charset="0"/>
              </a:rPr>
              <a:t>Always do the lesser evil.</a:t>
            </a:r>
          </a:p>
        </p:txBody>
      </p:sp>
      <p:sp>
        <p:nvSpPr>
          <p:cNvPr id="173059" name="Rectangle 3"/>
          <p:cNvSpPr>
            <a:spLocks noChangeArrowheads="1"/>
          </p:cNvSpPr>
          <p:nvPr/>
        </p:nvSpPr>
        <p:spPr bwMode="auto">
          <a:xfrm>
            <a:off x="3788233" y="3701142"/>
            <a:ext cx="838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buClr>
                <a:schemeClr val="hlink"/>
              </a:buClr>
              <a:buSzPct val="75000"/>
              <a:buFont typeface="Wingdings" panose="05000000000000000000" pitchFamily="2" charset="2"/>
              <a:defRPr sz="32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1pPr>
            <a:lvl2pPr marL="742950" indent="-285750" algn="ct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2pPr>
            <a:lvl3pPr marL="1143000" indent="-228600" algn="ctr">
              <a:spcBef>
                <a:spcPct val="20000"/>
              </a:spcBef>
              <a:buClr>
                <a:schemeClr val="accent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3pPr>
            <a:lvl4pPr marL="1600200" indent="-228600" algn="ctr">
              <a:spcBef>
                <a:spcPct val="20000"/>
              </a:spcBef>
              <a:buClr>
                <a:schemeClr val="folHlink"/>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4pPr>
            <a:lvl5pPr marL="2057400" indent="-228600" algn="ctr">
              <a:spcBef>
                <a:spcPct val="20000"/>
              </a:spcBef>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5pPr>
            <a:lvl6pPr marL="2514600" indent="-228600" algn="ctr" fontAlgn="base">
              <a:spcBef>
                <a:spcPct val="20000"/>
              </a:spcBef>
              <a:spcAft>
                <a:spcPct val="0"/>
              </a:spcAft>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6pPr>
            <a:lvl7pPr marL="2971800" indent="-228600" algn="ctr" fontAlgn="base">
              <a:spcBef>
                <a:spcPct val="20000"/>
              </a:spcBef>
              <a:spcAft>
                <a:spcPct val="0"/>
              </a:spcAft>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7pPr>
            <a:lvl8pPr marL="3429000" indent="-228600" algn="ctr" fontAlgn="base">
              <a:spcBef>
                <a:spcPct val="20000"/>
              </a:spcBef>
              <a:spcAft>
                <a:spcPct val="0"/>
              </a:spcAft>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8pPr>
            <a:lvl9pPr marL="3886200" indent="-228600" algn="ctr" fontAlgn="base">
              <a:spcBef>
                <a:spcPct val="20000"/>
              </a:spcBef>
              <a:spcAft>
                <a:spcPct val="0"/>
              </a:spcAft>
              <a:buClr>
                <a:schemeClr val="tx1"/>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defRPr>
            </a:lvl9pPr>
          </a:lstStyle>
          <a:p>
            <a:pPr>
              <a:lnSpc>
                <a:spcPct val="90000"/>
              </a:lnSpc>
            </a:pPr>
            <a:r>
              <a:rPr lang="en-US" altLang="en-US" sz="2400" dirty="0">
                <a:latin typeface="Times New Roman" panose="02020603050405020304" pitchFamily="18" charset="0"/>
                <a:cs typeface="Times New Roman" panose="02020603050405020304" pitchFamily="18" charset="0"/>
              </a:rPr>
              <a:t>Conflict Absolutism affirms that moral conflicts are inevitable because we live in a fallen world. When two duties conflict, we are responsible to both duties.  God’s law can never be broken without guilt.  Therefore, in such cases, we must simply do the lesser evil and confess our sin (1 John 1:9).</a:t>
            </a:r>
          </a:p>
        </p:txBody>
      </p:sp>
      <p:pic>
        <p:nvPicPr>
          <p:cNvPr id="13318" name="Picture 6" descr="Image result for sin bold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6346"/>
            <a:ext cx="3438207" cy="519898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sin bold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3232" y="0"/>
            <a:ext cx="1397001" cy="1501776"/>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Image result for martin mar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255" y="5126276"/>
            <a:ext cx="1561819" cy="1731724"/>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937" y="5126276"/>
            <a:ext cx="1307318" cy="173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69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Tenets of Conflict Absolutism:</a:t>
            </a:r>
          </a:p>
        </p:txBody>
      </p:sp>
      <p:sp>
        <p:nvSpPr>
          <p:cNvPr id="174083" name="Rectangle 3"/>
          <p:cNvSpPr>
            <a:spLocks noGrp="1" noChangeArrowheads="1"/>
          </p:cNvSpPr>
          <p:nvPr>
            <p:ph type="body" idx="1"/>
          </p:nvPr>
        </p:nvSpPr>
        <p:spPr/>
        <p:txBody>
          <a:bodyPr>
            <a:normAutofit lnSpcReduction="10000"/>
          </a:bodyPr>
          <a:lstStyle/>
          <a:p>
            <a:r>
              <a:rPr lang="en-US" altLang="en-US" dirty="0"/>
              <a:t>God’s law is absolute and unbreakable (Exod. 20:7; Psalm 19:7, 11; 119:4,160).</a:t>
            </a:r>
          </a:p>
          <a:p>
            <a:pPr>
              <a:buFont typeface="Wingdings" panose="05000000000000000000" pitchFamily="2" charset="2"/>
              <a:buNone/>
            </a:pPr>
            <a:endParaRPr lang="en-US" altLang="en-US" dirty="0"/>
          </a:p>
          <a:p>
            <a:r>
              <a:rPr lang="en-US" altLang="en-US" dirty="0"/>
              <a:t>In a fallen world unavoidable conflicts between God’s commands occur.</a:t>
            </a:r>
          </a:p>
          <a:p>
            <a:pPr>
              <a:buFont typeface="Wingdings" panose="05000000000000000000" pitchFamily="2" charset="2"/>
              <a:buNone/>
            </a:pPr>
            <a:endParaRPr lang="en-US" altLang="en-US" dirty="0"/>
          </a:p>
          <a:p>
            <a:r>
              <a:rPr lang="en-US" altLang="en-US" dirty="0"/>
              <a:t>When moral conflict happen, we should do the lesser evil (</a:t>
            </a:r>
            <a:r>
              <a:rPr lang="en-US" altLang="en-US" dirty="0">
                <a:solidFill>
                  <a:srgbClr val="FF0000"/>
                </a:solidFill>
              </a:rPr>
              <a:t>John 19:11; Matt. 12:32</a:t>
            </a:r>
            <a:r>
              <a:rPr lang="en-US" altLang="en-US" dirty="0"/>
              <a:t>).</a:t>
            </a:r>
          </a:p>
          <a:p>
            <a:pPr>
              <a:buFont typeface="Wingdings" panose="05000000000000000000" pitchFamily="2" charset="2"/>
              <a:buNone/>
            </a:pPr>
            <a:endParaRPr lang="en-US" altLang="en-US" dirty="0"/>
          </a:p>
          <a:p>
            <a:r>
              <a:rPr lang="en-US" altLang="en-US" dirty="0"/>
              <a:t>Forgiveness is available if we confess our sins (1 John 1:9).</a:t>
            </a:r>
          </a:p>
        </p:txBody>
      </p:sp>
    </p:spTree>
    <p:extLst>
      <p:ext uri="{BB962C8B-B14F-4D97-AF65-F5344CB8AC3E}">
        <p14:creationId xmlns:p14="http://schemas.microsoft.com/office/powerpoint/2010/main" val="258688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5246911" y="1083582"/>
            <a:ext cx="5061857" cy="1325563"/>
          </a:xfrm>
        </p:spPr>
        <p:txBody>
          <a:bodyPr/>
          <a:lstStyle/>
          <a:p>
            <a:r>
              <a:rPr lang="en-US" altLang="en-US" dirty="0">
                <a:latin typeface="Times New Roman" panose="02020603050405020304" pitchFamily="18" charset="0"/>
                <a:cs typeface="Times New Roman" panose="02020603050405020304" pitchFamily="18" charset="0"/>
              </a:rPr>
              <a:t>Graded Absolutism:</a:t>
            </a:r>
          </a:p>
        </p:txBody>
      </p:sp>
      <p:sp>
        <p:nvSpPr>
          <p:cNvPr id="196611" name="Rectangle 3"/>
          <p:cNvSpPr>
            <a:spLocks noGrp="1" noChangeArrowheads="1"/>
          </p:cNvSpPr>
          <p:nvPr>
            <p:ph type="body" idx="1"/>
          </p:nvPr>
        </p:nvSpPr>
        <p:spPr>
          <a:xfrm>
            <a:off x="4125683" y="2506662"/>
            <a:ext cx="7304315" cy="4351338"/>
          </a:xfrm>
        </p:spPr>
        <p:txBody>
          <a:bodyPr/>
          <a:lstStyle/>
          <a:p>
            <a:pPr>
              <a:lnSpc>
                <a:spcPct val="80000"/>
              </a:lnSpc>
              <a:buFont typeface="Wingdings" panose="05000000000000000000" pitchFamily="2" charset="2"/>
              <a:buNone/>
            </a:pPr>
            <a:r>
              <a:rPr lang="en-US" altLang="en-US" dirty="0"/>
              <a:t>	</a:t>
            </a:r>
            <a:r>
              <a:rPr lang="en-US" altLang="en-US" dirty="0">
                <a:latin typeface="Times New Roman" panose="02020603050405020304" pitchFamily="18" charset="0"/>
                <a:cs typeface="Times New Roman" panose="02020603050405020304" pitchFamily="18" charset="0"/>
              </a:rPr>
              <a:t>This view advocates the idea that when two or more universal ethical norms come into unavoidable conflict, the Christian’s non-culpable duty is to follow the higher one.  This position maintains that one is personally</a:t>
            </a:r>
            <a:r>
              <a:rPr lang="en-US" altLang="en-US" i="1" dirty="0">
                <a:latin typeface="Times New Roman" panose="02020603050405020304" pitchFamily="18" charset="0"/>
                <a:cs typeface="Times New Roman" panose="02020603050405020304" pitchFamily="18" charset="0"/>
              </a:rPr>
              <a:t> guiltless </a:t>
            </a:r>
            <a:r>
              <a:rPr lang="en-US" altLang="en-US" dirty="0">
                <a:latin typeface="Times New Roman" panose="02020603050405020304" pitchFamily="18" charset="0"/>
                <a:cs typeface="Times New Roman" panose="02020603050405020304" pitchFamily="18" charset="0"/>
              </a:rPr>
              <a:t>if he or she does the greatest good and chooses the lesser evil in a hard case situation. In other words, God grants an exemption to the lower moral law in view of one’s duty to obey the higher one.  This is from the Reformed tradition. </a:t>
            </a:r>
          </a:p>
        </p:txBody>
      </p:sp>
      <p:pic>
        <p:nvPicPr>
          <p:cNvPr id="14338" name="Picture 2" descr="Image result for norman geis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96" y="4094507"/>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norman geisler eth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96" y="-18500"/>
            <a:ext cx="2819400" cy="411300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john calv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9648" y="-18500"/>
            <a:ext cx="1552352" cy="184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7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Tenets of Graded Absolutism:</a:t>
            </a:r>
          </a:p>
        </p:txBody>
      </p:sp>
      <p:sp>
        <p:nvSpPr>
          <p:cNvPr id="199683" name="Rectangle 3"/>
          <p:cNvSpPr>
            <a:spLocks noGrp="1" noChangeArrowheads="1"/>
          </p:cNvSpPr>
          <p:nvPr>
            <p:ph type="body" idx="1"/>
          </p:nvPr>
        </p:nvSpPr>
        <p:spPr>
          <a:xfrm>
            <a:off x="1981200" y="1600200"/>
            <a:ext cx="8229600" cy="5029200"/>
          </a:xfrm>
        </p:spPr>
        <p:txBody>
          <a:bodyPr/>
          <a:lstStyle/>
          <a:p>
            <a:pPr>
              <a:lnSpc>
                <a:spcPct val="80000"/>
              </a:lnSpc>
              <a:buFont typeface="Wingdings" panose="05000000000000000000" pitchFamily="2" charset="2"/>
              <a:buNone/>
            </a:pPr>
            <a:r>
              <a:rPr lang="en-US" altLang="en-US" sz="2400" b="1" dirty="0">
                <a:latin typeface="Times New Roman" panose="02020603050405020304" pitchFamily="18" charset="0"/>
              </a:rPr>
              <a:t>	Biblical passages used to substantiate higher and lower moral laws:</a:t>
            </a:r>
          </a:p>
          <a:p>
            <a:pPr>
              <a:lnSpc>
                <a:spcPct val="80000"/>
              </a:lnSpc>
              <a:buFont typeface="Wingdings" panose="05000000000000000000" pitchFamily="2" charset="2"/>
              <a:buNone/>
            </a:pPr>
            <a:endParaRPr lang="en-US" altLang="en-US" sz="2400" b="1" dirty="0">
              <a:latin typeface="Times New Roman" panose="02020603050405020304" pitchFamily="18" charset="0"/>
            </a:endParaRPr>
          </a:p>
          <a:p>
            <a:pPr>
              <a:lnSpc>
                <a:spcPct val="80000"/>
              </a:lnSpc>
              <a:buFont typeface="Wingdings" panose="05000000000000000000" pitchFamily="2" charset="2"/>
              <a:buNone/>
            </a:pPr>
            <a:r>
              <a:rPr lang="en-US" altLang="en-US" sz="2000" dirty="0">
                <a:latin typeface="Times New Roman" panose="02020603050405020304" pitchFamily="18" charset="0"/>
              </a:rPr>
              <a:t>	</a:t>
            </a:r>
            <a:r>
              <a:rPr lang="en-US" altLang="en-US" sz="2400" dirty="0">
                <a:latin typeface="Times New Roman" panose="02020603050405020304" pitchFamily="18" charset="0"/>
              </a:rPr>
              <a:t>1.	</a:t>
            </a:r>
            <a:r>
              <a:rPr lang="en-US" altLang="en-US" sz="2400" b="1" dirty="0">
                <a:solidFill>
                  <a:srgbClr val="FF0000"/>
                </a:solidFill>
                <a:latin typeface="Times New Roman" panose="02020603050405020304" pitchFamily="18" charset="0"/>
              </a:rPr>
              <a:t>Matthew 22:34-40</a:t>
            </a:r>
            <a:r>
              <a:rPr lang="en-US" altLang="en-US" sz="2400" dirty="0">
                <a:solidFill>
                  <a:srgbClr val="FF0000"/>
                </a:solidFill>
                <a:latin typeface="Times New Roman" panose="02020603050405020304" pitchFamily="18" charset="0"/>
              </a:rPr>
              <a:t> </a:t>
            </a:r>
            <a:r>
              <a:rPr lang="en-US" altLang="en-US" sz="2400" dirty="0">
                <a:latin typeface="Times New Roman" panose="02020603050405020304" pitchFamily="18" charset="0"/>
              </a:rPr>
              <a:t>to be the clearest indication 		of higher and lower moral laws with Jesus affirming that 	the “first” and “greatest” commandment of loving God is 	of preeminent importance whereas the “second” 	commandment is loving one’s neighbor.</a:t>
            </a:r>
          </a:p>
          <a:p>
            <a:pPr>
              <a:lnSpc>
                <a:spcPct val="80000"/>
              </a:lnSpc>
              <a:buFont typeface="Wingdings" panose="05000000000000000000" pitchFamily="2" charset="2"/>
              <a:buNone/>
            </a:pPr>
            <a:endParaRPr lang="en-US" altLang="en-US" sz="2400" dirty="0">
              <a:latin typeface="Times New Roman" panose="02020603050405020304" pitchFamily="18" charset="0"/>
            </a:endParaRPr>
          </a:p>
          <a:p>
            <a:pPr>
              <a:lnSpc>
                <a:spcPct val="80000"/>
              </a:lnSpc>
              <a:buFont typeface="Wingdings" panose="05000000000000000000" pitchFamily="2" charset="2"/>
              <a:buNone/>
            </a:pPr>
            <a:r>
              <a:rPr lang="en-US" altLang="en-US" sz="2400" dirty="0">
                <a:latin typeface="Times New Roman" panose="02020603050405020304" pitchFamily="18" charset="0"/>
              </a:rPr>
              <a:t>	2.	</a:t>
            </a:r>
            <a:r>
              <a:rPr lang="en-US" altLang="en-US" sz="2400" b="1" dirty="0">
                <a:latin typeface="Times New Roman" panose="02020603050405020304" pitchFamily="18" charset="0"/>
              </a:rPr>
              <a:t>Matthew 23:23</a:t>
            </a:r>
            <a:r>
              <a:rPr lang="en-US" altLang="en-US" sz="2400" dirty="0">
                <a:latin typeface="Times New Roman" panose="02020603050405020304" pitchFamily="18" charset="0"/>
              </a:rPr>
              <a:t> where reference is given to the 	“weightier” matters of the law;</a:t>
            </a:r>
          </a:p>
          <a:p>
            <a:pPr>
              <a:lnSpc>
                <a:spcPct val="80000"/>
              </a:lnSpc>
              <a:buFont typeface="Wingdings" panose="05000000000000000000" pitchFamily="2" charset="2"/>
              <a:buNone/>
            </a:pPr>
            <a:endParaRPr lang="en-US" altLang="en-US" sz="2400" dirty="0">
              <a:latin typeface="Times New Roman" panose="02020603050405020304" pitchFamily="18" charset="0"/>
            </a:endParaRPr>
          </a:p>
          <a:p>
            <a:pPr>
              <a:lnSpc>
                <a:spcPct val="80000"/>
              </a:lnSpc>
              <a:buFont typeface="Wingdings" panose="05000000000000000000" pitchFamily="2" charset="2"/>
              <a:buNone/>
            </a:pPr>
            <a:r>
              <a:rPr lang="en-US" altLang="en-US" sz="2400" dirty="0">
                <a:latin typeface="Times New Roman" panose="02020603050405020304" pitchFamily="18" charset="0"/>
              </a:rPr>
              <a:t>	3.	</a:t>
            </a:r>
            <a:r>
              <a:rPr lang="en-US" altLang="en-US" sz="2400" b="1" dirty="0">
                <a:latin typeface="Times New Roman" panose="02020603050405020304" pitchFamily="18" charset="0"/>
              </a:rPr>
              <a:t>John 19:11</a:t>
            </a:r>
            <a:r>
              <a:rPr lang="en-US" altLang="en-US" sz="2400" dirty="0">
                <a:latin typeface="Times New Roman" panose="02020603050405020304" pitchFamily="18" charset="0"/>
              </a:rPr>
              <a:t> whereby Jesus explained to Pilate that 	Judas 	committed the “greater sin” (John 19:11). </a:t>
            </a:r>
          </a:p>
        </p:txBody>
      </p:sp>
    </p:spTree>
    <p:extLst>
      <p:ext uri="{BB962C8B-B14F-4D97-AF65-F5344CB8AC3E}">
        <p14:creationId xmlns:p14="http://schemas.microsoft.com/office/powerpoint/2010/main" val="375854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the Bible unique ? HARMONY</a:t>
            </a:r>
            <a:endParaRPr lang="en-US" dirty="0"/>
          </a:p>
        </p:txBody>
      </p:sp>
      <p:sp>
        <p:nvSpPr>
          <p:cNvPr id="3" name="Content Placeholder 2"/>
          <p:cNvSpPr>
            <a:spLocks noGrp="1"/>
          </p:cNvSpPr>
          <p:nvPr>
            <p:ph idx="1"/>
          </p:nvPr>
        </p:nvSpPr>
        <p:spPr/>
        <p:txBody>
          <a:bodyPr/>
          <a:lstStyle/>
          <a:p>
            <a:r>
              <a:rPr lang="en-US" dirty="0" smtClean="0"/>
              <a:t>Demonstrates God’s love</a:t>
            </a:r>
          </a:p>
          <a:p>
            <a:r>
              <a:rPr lang="en-US" dirty="0" smtClean="0"/>
              <a:t>Demonstrates God’s fidelity &amp; perseverance</a:t>
            </a:r>
          </a:p>
          <a:p>
            <a:r>
              <a:rPr lang="en-US" dirty="0" smtClean="0"/>
              <a:t>Demonstrates man’s sins</a:t>
            </a:r>
          </a:p>
          <a:p>
            <a:r>
              <a:rPr lang="en-US" dirty="0" smtClean="0"/>
              <a:t>Focuses on Christ</a:t>
            </a:r>
          </a:p>
          <a:p>
            <a:r>
              <a:rPr lang="en-US" dirty="0" smtClean="0"/>
              <a:t>Points to salvation</a:t>
            </a:r>
          </a:p>
          <a:p>
            <a:r>
              <a:rPr lang="en-US" dirty="0" smtClean="0"/>
              <a:t>Presents ethical frameworks</a:t>
            </a:r>
          </a:p>
          <a:p>
            <a:endParaRPr lang="en-US" dirty="0"/>
          </a:p>
        </p:txBody>
      </p:sp>
    </p:spTree>
    <p:extLst>
      <p:ext uri="{BB962C8B-B14F-4D97-AF65-F5344CB8AC3E}">
        <p14:creationId xmlns:p14="http://schemas.microsoft.com/office/powerpoint/2010/main" val="221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Tenets of Graded Absolutism:</a:t>
            </a:r>
          </a:p>
        </p:txBody>
      </p:sp>
      <p:sp>
        <p:nvSpPr>
          <p:cNvPr id="200707" name="Rectangle 3"/>
          <p:cNvSpPr>
            <a:spLocks noGrp="1" noChangeArrowheads="1"/>
          </p:cNvSpPr>
          <p:nvPr>
            <p:ph type="body" idx="1"/>
          </p:nvPr>
        </p:nvSpPr>
        <p:spPr>
          <a:xfrm>
            <a:off x="1524000" y="1600200"/>
            <a:ext cx="9144000" cy="5029200"/>
          </a:xfrm>
        </p:spPr>
        <p:txBody>
          <a:bodyPr/>
          <a:lstStyle/>
          <a:p>
            <a:pPr>
              <a:lnSpc>
                <a:spcPct val="80000"/>
              </a:lnSpc>
              <a:buFont typeface="Wingdings" panose="05000000000000000000" pitchFamily="2" charset="2"/>
              <a:buNone/>
            </a:pPr>
            <a:r>
              <a:rPr lang="en-US" altLang="en-US" sz="2400" b="1" dirty="0">
                <a:latin typeface="Times New Roman" panose="02020603050405020304" pitchFamily="18" charset="0"/>
              </a:rPr>
              <a:t>	Biblical passages used to substantiate higher and lower moral laws:</a:t>
            </a:r>
          </a:p>
          <a:p>
            <a:pPr>
              <a:lnSpc>
                <a:spcPct val="80000"/>
              </a:lnSpc>
              <a:buFont typeface="Wingdings" panose="05000000000000000000" pitchFamily="2" charset="2"/>
              <a:buNone/>
            </a:pPr>
            <a:endParaRPr lang="en-US" altLang="en-US" sz="2400" dirty="0">
              <a:latin typeface="Times New Roman" panose="02020603050405020304" pitchFamily="18" charset="0"/>
            </a:endParaRPr>
          </a:p>
          <a:p>
            <a:pPr>
              <a:lnSpc>
                <a:spcPct val="80000"/>
              </a:lnSpc>
              <a:buFont typeface="Wingdings" panose="05000000000000000000" pitchFamily="2" charset="2"/>
              <a:buNone/>
            </a:pPr>
            <a:r>
              <a:rPr lang="en-US" altLang="en-US" sz="2400" dirty="0">
                <a:latin typeface="Times New Roman" panose="02020603050405020304" pitchFamily="18" charset="0"/>
              </a:rPr>
              <a:t>	</a:t>
            </a:r>
            <a:r>
              <a:rPr lang="en-US" altLang="en-US" sz="2400" b="1" dirty="0">
                <a:latin typeface="Times New Roman" panose="02020603050405020304" pitchFamily="18" charset="0"/>
              </a:rPr>
              <a:t>4.	</a:t>
            </a:r>
            <a:r>
              <a:rPr lang="en-US" altLang="en-US" sz="2400" b="1" dirty="0">
                <a:solidFill>
                  <a:srgbClr val="FF0000"/>
                </a:solidFill>
                <a:latin typeface="Times New Roman" panose="02020603050405020304" pitchFamily="18" charset="0"/>
              </a:rPr>
              <a:t>1 Corinthians 13:13</a:t>
            </a:r>
            <a:r>
              <a:rPr lang="en-US" altLang="en-US" sz="2400" b="1" dirty="0">
                <a:latin typeface="Times New Roman" panose="02020603050405020304" pitchFamily="18" charset="0"/>
              </a:rPr>
              <a:t> the author speaks of the “greatest” 	virtue; </a:t>
            </a:r>
          </a:p>
          <a:p>
            <a:pPr>
              <a:lnSpc>
                <a:spcPct val="80000"/>
              </a:lnSpc>
              <a:buFont typeface="Wingdings" panose="05000000000000000000" pitchFamily="2" charset="2"/>
              <a:buNone/>
            </a:pPr>
            <a:endParaRPr lang="en-US" altLang="en-US" sz="2400" b="1" dirty="0">
              <a:latin typeface="Times New Roman" panose="02020603050405020304" pitchFamily="18" charset="0"/>
            </a:endParaRPr>
          </a:p>
          <a:p>
            <a:pPr>
              <a:lnSpc>
                <a:spcPct val="80000"/>
              </a:lnSpc>
              <a:buFont typeface="Wingdings" panose="05000000000000000000" pitchFamily="2" charset="2"/>
              <a:buNone/>
            </a:pPr>
            <a:r>
              <a:rPr lang="en-US" altLang="en-US" sz="2400" b="1" dirty="0">
                <a:latin typeface="Times New Roman" panose="02020603050405020304" pitchFamily="18" charset="0"/>
              </a:rPr>
              <a:t>	5.	Matthew 10:37 states, “He who loves father or mother more 	than me is not worthy of me” (Matt. 10:37); </a:t>
            </a:r>
          </a:p>
          <a:p>
            <a:pPr>
              <a:lnSpc>
                <a:spcPct val="80000"/>
              </a:lnSpc>
              <a:buFont typeface="Wingdings" panose="05000000000000000000" pitchFamily="2" charset="2"/>
              <a:buNone/>
            </a:pPr>
            <a:endParaRPr lang="en-US" altLang="en-US" sz="2400" b="1" dirty="0">
              <a:latin typeface="Times New Roman" panose="02020603050405020304" pitchFamily="18" charset="0"/>
            </a:endParaRPr>
          </a:p>
          <a:p>
            <a:pPr>
              <a:lnSpc>
                <a:spcPct val="80000"/>
              </a:lnSpc>
              <a:buFont typeface="Wingdings" panose="05000000000000000000" pitchFamily="2" charset="2"/>
              <a:buNone/>
            </a:pPr>
            <a:r>
              <a:rPr lang="en-US" altLang="en-US" sz="2400" b="1" dirty="0">
                <a:latin typeface="Times New Roman" panose="02020603050405020304" pitchFamily="18" charset="0"/>
              </a:rPr>
              <a:t>	6.	and other passages that support this hierarchy include 	Proverbs 6:16; Matthew 5:22; John 15:12; 1 Corinthians 5 cf. 	1 Corinthians 11:30; 1 Timothy 1:5; 1 John 5:16 (Geisler, 	</a:t>
            </a:r>
            <a:r>
              <a:rPr lang="en-US" altLang="en-US" sz="2400" b="1" i="1" dirty="0">
                <a:latin typeface="Times New Roman" panose="02020603050405020304" pitchFamily="18" charset="0"/>
              </a:rPr>
              <a:t>Christian Ethics</a:t>
            </a:r>
            <a:r>
              <a:rPr lang="en-US" altLang="en-US" sz="2400" b="1" dirty="0">
                <a:latin typeface="Times New Roman" panose="02020603050405020304" pitchFamily="18" charset="0"/>
              </a:rPr>
              <a:t>, 116-17).</a:t>
            </a:r>
          </a:p>
          <a:p>
            <a:pPr>
              <a:lnSpc>
                <a:spcPct val="80000"/>
              </a:lnSpc>
              <a:buFont typeface="Wingdings" panose="05000000000000000000" pitchFamily="2" charset="2"/>
              <a:buNone/>
            </a:pP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239053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0" y="354239"/>
            <a:ext cx="10515600" cy="1325563"/>
          </a:xfrm>
        </p:spPr>
        <p:txBody>
          <a:bodyPr/>
          <a:lstStyle/>
          <a:p>
            <a:r>
              <a:rPr lang="en-US" altLang="en-US" dirty="0">
                <a:latin typeface="Times New Roman" panose="02020603050405020304" pitchFamily="18" charset="0"/>
                <a:cs typeface="Times New Roman" panose="02020603050405020304" pitchFamily="18" charset="0"/>
              </a:rPr>
              <a:t>Tenets of Graded Absolutism:</a:t>
            </a:r>
          </a:p>
        </p:txBody>
      </p:sp>
      <p:sp>
        <p:nvSpPr>
          <p:cNvPr id="197635" name="Rectangle 3"/>
          <p:cNvSpPr>
            <a:spLocks noGrp="1" noChangeArrowheads="1"/>
          </p:cNvSpPr>
          <p:nvPr>
            <p:ph type="body" idx="1"/>
          </p:nvPr>
        </p:nvSpPr>
        <p:spPr>
          <a:xfrm>
            <a:off x="0" y="1825624"/>
            <a:ext cx="6945086" cy="4814661"/>
          </a:xfrm>
        </p:spPr>
        <p:txBody>
          <a:bodyPr>
            <a:normAutofit fontScale="92500" lnSpcReduction="20000"/>
          </a:bodyPr>
          <a:lstStyle/>
          <a:p>
            <a:pPr>
              <a:lnSpc>
                <a:spcPct val="90000"/>
              </a:lnSpc>
            </a:pPr>
            <a:r>
              <a:rPr lang="en-US" altLang="en-US" sz="2400" b="1" dirty="0">
                <a:latin typeface="Times New Roman" panose="02020603050405020304" pitchFamily="18" charset="0"/>
              </a:rPr>
              <a:t>It preserves Moral Absolutes.</a:t>
            </a:r>
          </a:p>
          <a:p>
            <a:pPr>
              <a:lnSpc>
                <a:spcPct val="90000"/>
              </a:lnSpc>
              <a:buFont typeface="Wingdings" panose="05000000000000000000" pitchFamily="2" charset="2"/>
              <a:buNone/>
            </a:pPr>
            <a:endParaRPr lang="en-US" altLang="en-US" sz="2400" b="1" dirty="0">
              <a:latin typeface="Times New Roman" panose="02020603050405020304" pitchFamily="18" charset="0"/>
            </a:endParaRPr>
          </a:p>
          <a:p>
            <a:pPr>
              <a:lnSpc>
                <a:spcPct val="90000"/>
              </a:lnSpc>
            </a:pPr>
            <a:r>
              <a:rPr lang="en-US" altLang="en-US" sz="2400" b="1" dirty="0">
                <a:latin typeface="Times New Roman" panose="02020603050405020304" pitchFamily="18" charset="0"/>
              </a:rPr>
              <a:t>It is in touch with the real world of moral conflicts; not every decision is neat and clean.</a:t>
            </a:r>
          </a:p>
          <a:p>
            <a:pPr>
              <a:lnSpc>
                <a:spcPct val="90000"/>
              </a:lnSpc>
              <a:buFont typeface="Wingdings" panose="05000000000000000000" pitchFamily="2" charset="2"/>
              <a:buNone/>
            </a:pPr>
            <a:endParaRPr lang="en-US" altLang="en-US" sz="2400" b="1" dirty="0">
              <a:latin typeface="Times New Roman" panose="02020603050405020304" pitchFamily="18" charset="0"/>
            </a:endParaRPr>
          </a:p>
          <a:p>
            <a:pPr>
              <a:lnSpc>
                <a:spcPct val="90000"/>
              </a:lnSpc>
            </a:pPr>
            <a:r>
              <a:rPr lang="en-US" altLang="en-US" sz="2400" b="1" dirty="0">
                <a:latin typeface="Times New Roman" panose="02020603050405020304" pitchFamily="18" charset="0"/>
              </a:rPr>
              <a:t>It sees moral conflicts as rooted in man’s fallen condition.</a:t>
            </a:r>
          </a:p>
          <a:p>
            <a:pPr>
              <a:lnSpc>
                <a:spcPct val="90000"/>
              </a:lnSpc>
              <a:buFont typeface="Wingdings" panose="05000000000000000000" pitchFamily="2" charset="2"/>
              <a:buNone/>
            </a:pPr>
            <a:endParaRPr lang="en-US" altLang="en-US" sz="2400" b="1" dirty="0">
              <a:latin typeface="Times New Roman" panose="02020603050405020304" pitchFamily="18" charset="0"/>
            </a:endParaRPr>
          </a:p>
          <a:p>
            <a:pPr>
              <a:lnSpc>
                <a:spcPct val="90000"/>
              </a:lnSpc>
            </a:pPr>
            <a:r>
              <a:rPr lang="en-US" altLang="en-US" sz="2400" b="1" dirty="0">
                <a:latin typeface="Times New Roman" panose="02020603050405020304" pitchFamily="18" charset="0"/>
              </a:rPr>
              <a:t>When moral conflicts are unavoidable, it recognizes maintaining the higher moral law over the lower moral law.</a:t>
            </a:r>
          </a:p>
          <a:p>
            <a:pPr>
              <a:lnSpc>
                <a:spcPct val="90000"/>
              </a:lnSpc>
              <a:buFont typeface="Wingdings" panose="05000000000000000000" pitchFamily="2" charset="2"/>
              <a:buNone/>
            </a:pPr>
            <a:endParaRPr lang="en-US" altLang="en-US" sz="2400" b="1" dirty="0">
              <a:latin typeface="Times New Roman" panose="02020603050405020304" pitchFamily="18" charset="0"/>
            </a:endParaRPr>
          </a:p>
          <a:p>
            <a:pPr>
              <a:lnSpc>
                <a:spcPct val="90000"/>
              </a:lnSpc>
            </a:pPr>
            <a:r>
              <a:rPr lang="en-US" altLang="en-US" sz="2400" b="1" dirty="0">
                <a:latin typeface="Times New Roman" panose="02020603050405020304" pitchFamily="18" charset="0"/>
              </a:rPr>
              <a:t>No imputation of guilt if higher moral law if a lower moral absolute was violated.</a:t>
            </a:r>
          </a:p>
        </p:txBody>
      </p:sp>
      <p:pic>
        <p:nvPicPr>
          <p:cNvPr id="2" name="Picture 1"/>
          <p:cNvPicPr>
            <a:picLocks noChangeAspect="1"/>
          </p:cNvPicPr>
          <p:nvPr/>
        </p:nvPicPr>
        <p:blipFill rotWithShape="1">
          <a:blip r:embed="rId2"/>
          <a:srcRect l="27857" t="13650" r="29107" b="13333"/>
          <a:stretch/>
        </p:blipFill>
        <p:spPr>
          <a:xfrm>
            <a:off x="6945086" y="729343"/>
            <a:ext cx="5246915" cy="5181600"/>
          </a:xfrm>
          <a:prstGeom prst="rect">
            <a:avLst/>
          </a:prstGeom>
        </p:spPr>
      </p:pic>
    </p:spTree>
    <p:extLst>
      <p:ext uri="{BB962C8B-B14F-4D97-AF65-F5344CB8AC3E}">
        <p14:creationId xmlns:p14="http://schemas.microsoft.com/office/powerpoint/2010/main" val="231418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157308"/>
            <a:ext cx="10429009" cy="840220"/>
          </a:xfrm>
        </p:spPr>
        <p:txBody>
          <a:bodyPr/>
          <a:lstStyle/>
          <a:p>
            <a:r>
              <a:rPr lang="en-US" dirty="0" smtClean="0"/>
              <a:t>Summary</a:t>
            </a:r>
            <a:endParaRPr lang="en-US" dirty="0"/>
          </a:p>
        </p:txBody>
      </p:sp>
      <p:sp>
        <p:nvSpPr>
          <p:cNvPr id="3" name="Content Placeholder 2"/>
          <p:cNvSpPr>
            <a:spLocks noGrp="1"/>
          </p:cNvSpPr>
          <p:nvPr>
            <p:ph idx="1"/>
          </p:nvPr>
        </p:nvSpPr>
        <p:spPr>
          <a:xfrm>
            <a:off x="166255" y="1496290"/>
            <a:ext cx="11187545" cy="5060373"/>
          </a:xfrm>
        </p:spPr>
        <p:txBody>
          <a:bodyPr>
            <a:normAutofit lnSpcReduction="10000"/>
          </a:bodyPr>
          <a:lstStyle/>
          <a:p>
            <a:r>
              <a:rPr lang="en-US" dirty="0" smtClean="0"/>
              <a:t>Biblical Ethics</a:t>
            </a:r>
          </a:p>
          <a:p>
            <a:pPr lvl="1"/>
            <a:r>
              <a:rPr lang="en-US" dirty="0" smtClean="0"/>
              <a:t>Classical Divine Imperative model</a:t>
            </a:r>
          </a:p>
          <a:p>
            <a:pPr lvl="1"/>
            <a:r>
              <a:rPr lang="en-US" dirty="0" smtClean="0"/>
              <a:t>Moral Developmental model</a:t>
            </a:r>
          </a:p>
          <a:p>
            <a:pPr lvl="1"/>
            <a:r>
              <a:rPr lang="en-US" dirty="0" smtClean="0"/>
              <a:t>Paradigmatic model: King, Priest, Prophet, Family, Hospitality</a:t>
            </a:r>
          </a:p>
          <a:p>
            <a:r>
              <a:rPr lang="en-US" dirty="0" smtClean="0"/>
              <a:t>Philosophical Ethics</a:t>
            </a:r>
          </a:p>
          <a:p>
            <a:pPr lvl="1"/>
            <a:r>
              <a:rPr lang="en-US" dirty="0" smtClean="0"/>
              <a:t>Virtue Ethics</a:t>
            </a:r>
          </a:p>
          <a:p>
            <a:pPr lvl="1"/>
            <a:r>
              <a:rPr lang="en-US" dirty="0" smtClean="0"/>
              <a:t>Deontological Ethics: action-based, or duty-based</a:t>
            </a:r>
          </a:p>
          <a:p>
            <a:pPr lvl="1"/>
            <a:r>
              <a:rPr lang="en-US" dirty="0" smtClean="0"/>
              <a:t>Consequentialism</a:t>
            </a:r>
          </a:p>
          <a:p>
            <a:r>
              <a:rPr lang="en-US" dirty="0" smtClean="0"/>
              <a:t>Theological Ethics</a:t>
            </a:r>
          </a:p>
          <a:p>
            <a:pPr lvl="1"/>
            <a:r>
              <a:rPr lang="en-US" dirty="0" smtClean="0"/>
              <a:t>Anabaptist</a:t>
            </a:r>
          </a:p>
          <a:p>
            <a:pPr lvl="1"/>
            <a:r>
              <a:rPr lang="en-US" dirty="0" smtClean="0"/>
              <a:t>Lutheran</a:t>
            </a:r>
          </a:p>
          <a:p>
            <a:pPr lvl="1"/>
            <a:r>
              <a:rPr lang="en-US" dirty="0" smtClean="0"/>
              <a:t>Reformed</a:t>
            </a:r>
            <a:endParaRPr lang="en-US" dirty="0" smtClean="0"/>
          </a:p>
          <a:p>
            <a:r>
              <a:rPr lang="en-US" dirty="0" smtClean="0"/>
              <a:t>Conclusion: </a:t>
            </a:r>
            <a:r>
              <a:rPr lang="en-US" dirty="0" err="1" smtClean="0"/>
              <a:t>Religionless</a:t>
            </a:r>
            <a:r>
              <a:rPr lang="en-US" dirty="0" smtClean="0"/>
              <a:t> </a:t>
            </a:r>
            <a:r>
              <a:rPr lang="en-US" dirty="0" smtClean="0"/>
              <a:t>Ethics</a:t>
            </a:r>
          </a:p>
        </p:txBody>
      </p:sp>
    </p:spTree>
    <p:extLst>
      <p:ext uri="{BB962C8B-B14F-4D97-AF65-F5344CB8AC3E}">
        <p14:creationId xmlns:p14="http://schemas.microsoft.com/office/powerpoint/2010/main" val="3192779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high low context cultu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0171" y="116567"/>
            <a:ext cx="6977743" cy="581478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high low context cul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142" y="3515916"/>
            <a:ext cx="6865441" cy="336266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Image result for edward t hall beyond cul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943" y="2890634"/>
            <a:ext cx="2514057" cy="3967366"/>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2197016" cy="27867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592" y="2901350"/>
            <a:ext cx="2104550" cy="369332"/>
          </a:xfrm>
          <a:prstGeom prst="rect">
            <a:avLst/>
          </a:prstGeom>
          <a:noFill/>
        </p:spPr>
        <p:txBody>
          <a:bodyPr wrap="none" rtlCol="0">
            <a:spAutoFit/>
          </a:bodyPr>
          <a:lstStyle/>
          <a:p>
            <a:r>
              <a:rPr lang="en-US" dirty="0" smtClean="0"/>
              <a:t>Edward T. Hall, Ph.D.</a:t>
            </a:r>
            <a:endParaRPr lang="en-US" dirty="0"/>
          </a:p>
        </p:txBody>
      </p:sp>
    </p:spTree>
    <p:extLst>
      <p:ext uri="{BB962C8B-B14F-4D97-AF65-F5344CB8AC3E}">
        <p14:creationId xmlns:p14="http://schemas.microsoft.com/office/powerpoint/2010/main" val="100901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23811"/>
            <a:ext cx="10515600" cy="1325563"/>
          </a:xfrm>
        </p:spPr>
        <p:txBody>
          <a:bodyPr>
            <a:normAutofit/>
          </a:bodyPr>
          <a:lstStyle/>
          <a:p>
            <a:pPr algn="ctr"/>
            <a:r>
              <a:rPr lang="en-US" sz="3600" dirty="0" smtClean="0"/>
              <a:t>Where is the Bible </a:t>
            </a:r>
            <a:br>
              <a:rPr lang="en-US" sz="3600" dirty="0" smtClean="0"/>
            </a:br>
            <a:r>
              <a:rPr lang="en-US" sz="3600" dirty="0" smtClean="0"/>
              <a:t>in this Continuum?</a:t>
            </a:r>
            <a:endParaRPr lang="en-US" sz="3600" dirty="0"/>
          </a:p>
        </p:txBody>
      </p:sp>
      <p:pic>
        <p:nvPicPr>
          <p:cNvPr id="20484" name="Picture 4" descr="Image result for analects confuciu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601676" y="530224"/>
            <a:ext cx="3590323" cy="586057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 result for aristotle nicomachean eth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0223"/>
            <a:ext cx="3918212" cy="5860573"/>
          </a:xfrm>
          <a:prstGeom prst="rect">
            <a:avLst/>
          </a:prstGeom>
          <a:noFill/>
          <a:extLst>
            <a:ext uri="{909E8E84-426E-40DD-AFC4-6F175D3DCCD1}">
              <a14:hiddenFill xmlns:a14="http://schemas.microsoft.com/office/drawing/2010/main">
                <a:solidFill>
                  <a:srgbClr val="FFFFFF"/>
                </a:solidFill>
              </a14:hiddenFill>
            </a:ext>
          </a:extLst>
        </p:spPr>
      </p:pic>
      <p:sp>
        <p:nvSpPr>
          <p:cNvPr id="4" name="Left-Right Arrow 3"/>
          <p:cNvSpPr/>
          <p:nvPr/>
        </p:nvSpPr>
        <p:spPr>
          <a:xfrm>
            <a:off x="4283528" y="3387598"/>
            <a:ext cx="3624943" cy="4354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824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6469463" cy="1235075"/>
          </a:xfrm>
        </p:spPr>
        <p:txBody>
          <a:bodyPr>
            <a:normAutofit fontScale="90000"/>
          </a:bodyPr>
          <a:lstStyle/>
          <a:p>
            <a:pPr algn="ctr"/>
            <a:r>
              <a:rPr lang="en-US" dirty="0" smtClean="0"/>
              <a:t>We have to walk with God</a:t>
            </a:r>
            <a:br>
              <a:rPr lang="en-US" dirty="0" smtClean="0"/>
            </a:br>
            <a:r>
              <a:rPr lang="en-US" dirty="0" smtClean="0"/>
              <a:t>A case for Case Law</a:t>
            </a:r>
            <a:endParaRPr lang="en-US" dirty="0"/>
          </a:p>
        </p:txBody>
      </p:sp>
      <p:pic>
        <p:nvPicPr>
          <p:cNvPr id="18434" name="Picture 2" descr="Image result for talmud bavl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70314"/>
            <a:ext cx="6516915" cy="488768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talmud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463" y="-91396"/>
            <a:ext cx="5722537" cy="694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64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Niebuhr &amp; Bonhoeffer</a:t>
            </a:r>
            <a:endParaRPr lang="en-US" dirty="0"/>
          </a:p>
        </p:txBody>
      </p:sp>
      <p:sp>
        <p:nvSpPr>
          <p:cNvPr id="3" name="Content Placeholder 2"/>
          <p:cNvSpPr>
            <a:spLocks noGrp="1"/>
          </p:cNvSpPr>
          <p:nvPr>
            <p:ph idx="1"/>
          </p:nvPr>
        </p:nvSpPr>
        <p:spPr>
          <a:xfrm>
            <a:off x="838200" y="1825625"/>
            <a:ext cx="5987902" cy="4351338"/>
          </a:xfrm>
        </p:spPr>
        <p:txBody>
          <a:bodyPr/>
          <a:lstStyle/>
          <a:p>
            <a:r>
              <a:rPr lang="en-US" dirty="0" smtClean="0"/>
              <a:t>Ethics arises due to conflict between self and others</a:t>
            </a:r>
          </a:p>
          <a:p>
            <a:r>
              <a:rPr lang="en-US" dirty="0" smtClean="0"/>
              <a:t>Conflict comes from sin, from the broken world</a:t>
            </a:r>
          </a:p>
          <a:p>
            <a:r>
              <a:rPr lang="en-US" dirty="0" smtClean="0"/>
              <a:t>To overcome sin, to overcome conflict, one needs Christ</a:t>
            </a:r>
          </a:p>
          <a:p>
            <a:r>
              <a:rPr lang="en-US" dirty="0" smtClean="0"/>
              <a:t>To know Christ is to transcend ethics</a:t>
            </a:r>
          </a:p>
          <a:p>
            <a:r>
              <a:rPr lang="en-US" dirty="0" smtClean="0"/>
              <a:t>The Bible is all about how to be more Christ-like</a:t>
            </a:r>
            <a:endParaRPr lang="en-US" dirty="0"/>
          </a:p>
        </p:txBody>
      </p:sp>
      <p:pic>
        <p:nvPicPr>
          <p:cNvPr id="11266" name="Picture 2" descr="http://www.g-daf-es.net/bilder/bonhoeffer/ser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166" y="697319"/>
            <a:ext cx="3640248" cy="539569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44829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Religionless</a:t>
            </a:r>
            <a:r>
              <a:rPr lang="en-US" dirty="0" smtClean="0"/>
              <a:t> Christian Ethics</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http://ecx.images-amazon.com/images/I/51K%2BKMGhnw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77061"/>
            <a:ext cx="2774662" cy="43837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ecx.images-amazon.com/images/I/41YuvR5y07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537" y="1793249"/>
            <a:ext cx="283707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tephenbarkley.com/media/images/books/creation_and_fall_tempt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458" y="1808265"/>
            <a:ext cx="2912342" cy="438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61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mmock.files.wordpress.com/2010/12/comment-cartoon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284" y="1028699"/>
            <a:ext cx="7528284" cy="419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241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Acknowledgments</a:t>
            </a:r>
            <a:endParaRPr lang="en-US" dirty="0"/>
          </a:p>
        </p:txBody>
      </p:sp>
      <p:pic>
        <p:nvPicPr>
          <p:cNvPr id="21510" name="Picture 6" descr="Image result for jewish clal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690688"/>
            <a:ext cx="85725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Image result for harvard divinit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5408"/>
            <a:ext cx="5638800" cy="962934"/>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Image result for ctns theology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768" y="5525408"/>
            <a:ext cx="5903232" cy="103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3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4807"/>
          </a:xfrm>
        </p:spPr>
        <p:txBody>
          <a:bodyPr>
            <a:normAutofit/>
          </a:bodyPr>
          <a:lstStyle/>
          <a:p>
            <a:r>
              <a:rPr lang="en-US" dirty="0" smtClean="0"/>
              <a:t>Is the Bible the Word of God or God’s Word?</a:t>
            </a:r>
            <a:endParaRPr lang="en-US" dirty="0"/>
          </a:p>
        </p:txBody>
      </p:sp>
      <p:pic>
        <p:nvPicPr>
          <p:cNvPr id="28674" name="Picture 2" descr="http://theemmausroadblog.files.wordpress.com/2013/01/revelation20inspiration20illumination.jpg"/>
          <p:cNvPicPr>
            <a:picLocks noGrp="1" noChangeAspect="1" noChangeArrowheads="1"/>
          </p:cNvPicPr>
          <p:nvPr>
            <p:ph idx="1"/>
          </p:nvPr>
        </p:nvPicPr>
        <p:blipFill>
          <a:blip r:embed="rId2" cstate="print"/>
          <a:srcRect/>
          <a:stretch>
            <a:fillRect/>
          </a:stretch>
        </p:blipFill>
        <p:spPr bwMode="auto">
          <a:xfrm>
            <a:off x="2777578" y="1600200"/>
            <a:ext cx="7002620" cy="5257800"/>
          </a:xfrm>
          <a:prstGeom prst="rect">
            <a:avLst/>
          </a:prstGeom>
          <a:noFill/>
        </p:spPr>
      </p:pic>
      <p:sp>
        <p:nvSpPr>
          <p:cNvPr id="9" name="TextBox 8"/>
          <p:cNvSpPr txBox="1"/>
          <p:nvPr/>
        </p:nvSpPr>
        <p:spPr>
          <a:xfrm>
            <a:off x="2209801" y="4953000"/>
            <a:ext cx="125393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“inerrancy”</a:t>
            </a:r>
          </a:p>
        </p:txBody>
      </p:sp>
      <p:sp>
        <p:nvSpPr>
          <p:cNvPr id="10" name="TextBox 9"/>
          <p:cNvSpPr txBox="1"/>
          <p:nvPr/>
        </p:nvSpPr>
        <p:spPr>
          <a:xfrm>
            <a:off x="8077201" y="2895600"/>
            <a:ext cx="117269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“infallible”</a:t>
            </a:r>
          </a:p>
        </p:txBody>
      </p:sp>
    </p:spTree>
    <p:extLst>
      <p:ext uri="{BB962C8B-B14F-4D97-AF65-F5344CB8AC3E}">
        <p14:creationId xmlns:p14="http://schemas.microsoft.com/office/powerpoint/2010/main" val="63856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Bible</a:t>
            </a:r>
            <a:endParaRPr lang="en-US" dirty="0"/>
          </a:p>
        </p:txBody>
      </p:sp>
      <p:sp>
        <p:nvSpPr>
          <p:cNvPr id="3" name="Content Placeholder 2"/>
          <p:cNvSpPr>
            <a:spLocks noGrp="1"/>
          </p:cNvSpPr>
          <p:nvPr>
            <p:ph idx="1"/>
          </p:nvPr>
        </p:nvSpPr>
        <p:spPr/>
        <p:txBody>
          <a:bodyPr/>
          <a:lstStyle/>
          <a:p>
            <a:r>
              <a:rPr lang="en-US" dirty="0" smtClean="0"/>
              <a:t>7P’s:</a:t>
            </a:r>
          </a:p>
          <a:p>
            <a:pPr lvl="1"/>
            <a:r>
              <a:rPr lang="en-US" dirty="0" smtClean="0"/>
              <a:t>People</a:t>
            </a:r>
          </a:p>
          <a:p>
            <a:pPr lvl="1"/>
            <a:r>
              <a:rPr lang="en-US" dirty="0" smtClean="0"/>
              <a:t>Place</a:t>
            </a:r>
          </a:p>
          <a:p>
            <a:pPr lvl="1"/>
            <a:r>
              <a:rPr lang="en-US" dirty="0" smtClean="0"/>
              <a:t>Points</a:t>
            </a:r>
          </a:p>
          <a:p>
            <a:pPr lvl="1"/>
            <a:r>
              <a:rPr lang="en-US" dirty="0" smtClean="0"/>
              <a:t>Principles</a:t>
            </a:r>
          </a:p>
          <a:p>
            <a:pPr lvl="1"/>
            <a:r>
              <a:rPr lang="en-US" dirty="0" smtClean="0"/>
              <a:t>Present</a:t>
            </a:r>
          </a:p>
          <a:p>
            <a:pPr lvl="1"/>
            <a:r>
              <a:rPr lang="en-US" dirty="0" smtClean="0"/>
              <a:t>Parallels</a:t>
            </a:r>
          </a:p>
          <a:p>
            <a:pPr lvl="1"/>
            <a:r>
              <a:rPr lang="en-US" dirty="0" smtClean="0"/>
              <a:t>Plans</a:t>
            </a:r>
          </a:p>
        </p:txBody>
      </p:sp>
    </p:spTree>
    <p:extLst>
      <p:ext uri="{BB962C8B-B14F-4D97-AF65-F5344CB8AC3E}">
        <p14:creationId xmlns:p14="http://schemas.microsoft.com/office/powerpoint/2010/main" val="117914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91" y="1868777"/>
            <a:ext cx="10515600" cy="1325563"/>
          </a:xfrm>
        </p:spPr>
        <p:txBody>
          <a:bodyPr/>
          <a:lstStyle/>
          <a:p>
            <a:r>
              <a:rPr lang="en-US" dirty="0" smtClean="0"/>
              <a:t>Principles infallible in what ? ??</a:t>
            </a:r>
            <a:endParaRPr lang="en-US" dirty="0"/>
          </a:p>
        </p:txBody>
      </p:sp>
      <p:sp>
        <p:nvSpPr>
          <p:cNvPr id="3" name="Content Placeholder 2"/>
          <p:cNvSpPr>
            <a:spLocks noGrp="1"/>
          </p:cNvSpPr>
          <p:nvPr>
            <p:ph idx="1"/>
          </p:nvPr>
        </p:nvSpPr>
        <p:spPr>
          <a:xfrm>
            <a:off x="339436" y="3308639"/>
            <a:ext cx="10515600" cy="4351338"/>
          </a:xfrm>
        </p:spPr>
        <p:txBody>
          <a:bodyPr/>
          <a:lstStyle/>
          <a:p>
            <a:r>
              <a:rPr lang="en-US" dirty="0" smtClean="0"/>
              <a:t>Theology</a:t>
            </a:r>
          </a:p>
          <a:p>
            <a:r>
              <a:rPr lang="en-US" dirty="0" smtClean="0"/>
              <a:t>Politics</a:t>
            </a:r>
          </a:p>
          <a:p>
            <a:r>
              <a:rPr lang="en-US" dirty="0" smtClean="0"/>
              <a:t>Ethics</a:t>
            </a:r>
          </a:p>
          <a:p>
            <a:r>
              <a:rPr lang="en-US" dirty="0" smtClean="0"/>
              <a:t>Science</a:t>
            </a:r>
          </a:p>
          <a:p>
            <a:r>
              <a:rPr lang="en-US" dirty="0" smtClean="0"/>
              <a:t>History</a:t>
            </a:r>
          </a:p>
          <a:p>
            <a:endParaRPr lang="en-US" dirty="0"/>
          </a:p>
        </p:txBody>
      </p:sp>
      <p:pic>
        <p:nvPicPr>
          <p:cNvPr id="2054" name="Picture 6" descr="http://imgc.allpostersimages.com/images/P-473-488-90/60/6007/A41B100Z/posters/zachary-kanin-god-is-sitting-on-a-chair-in-heaven-reading-the-bible-thinking-oh-shoo-new-yorker-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745" y="0"/>
            <a:ext cx="5824663" cy="4371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p.production.patheos.com/blogs/exploringourmatrix/files/2014/03/20140302-100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808" y="3308639"/>
            <a:ext cx="6811567" cy="33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71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1596"/>
            <a:ext cx="10515600" cy="1325563"/>
          </a:xfrm>
        </p:spPr>
        <p:txBody>
          <a:bodyPr/>
          <a:lstStyle/>
          <a:p>
            <a:r>
              <a:rPr lang="en-US" dirty="0" smtClean="0"/>
              <a:t>Explicit vs Implicit guide for ethics</a:t>
            </a:r>
            <a:endParaRPr lang="en-US" dirty="0"/>
          </a:p>
        </p:txBody>
      </p:sp>
      <p:sp>
        <p:nvSpPr>
          <p:cNvPr id="3" name="Content Placeholder 2"/>
          <p:cNvSpPr>
            <a:spLocks noGrp="1"/>
          </p:cNvSpPr>
          <p:nvPr>
            <p:ph idx="1"/>
          </p:nvPr>
        </p:nvSpPr>
        <p:spPr/>
        <p:txBody>
          <a:bodyPr/>
          <a:lstStyle/>
          <a:p>
            <a:r>
              <a:rPr lang="en-US" dirty="0" smtClean="0"/>
              <a:t>Drinking</a:t>
            </a:r>
          </a:p>
          <a:p>
            <a:r>
              <a:rPr lang="en-US" dirty="0" smtClean="0"/>
              <a:t>Drugs</a:t>
            </a:r>
          </a:p>
          <a:p>
            <a:r>
              <a:rPr lang="en-US" dirty="0" smtClean="0"/>
              <a:t>Embryonic stem cell research </a:t>
            </a:r>
          </a:p>
          <a:p>
            <a:endParaRPr lang="en-US" dirty="0" smtClean="0"/>
          </a:p>
          <a:p>
            <a:endParaRPr lang="en-US" dirty="0"/>
          </a:p>
          <a:p>
            <a:r>
              <a:rPr lang="en-US" dirty="0" smtClean="0"/>
              <a:t>Divorce? </a:t>
            </a:r>
            <a:r>
              <a:rPr lang="en-US" dirty="0" err="1" smtClean="0"/>
              <a:t>Deut</a:t>
            </a:r>
            <a:r>
              <a:rPr lang="en-US" dirty="0" smtClean="0"/>
              <a:t> 24:1-4 &amp; Matt 19:3-12</a:t>
            </a:r>
          </a:p>
          <a:p>
            <a:r>
              <a:rPr lang="en-US" dirty="0" smtClean="0"/>
              <a:t>Paul &amp; slavery: Ephesians 6:5</a:t>
            </a:r>
          </a:p>
          <a:p>
            <a:r>
              <a:rPr lang="en-US" dirty="0" smtClean="0"/>
              <a:t>Deuteronomy 25:11-12</a:t>
            </a:r>
            <a:endParaRPr lang="en-US" dirty="0"/>
          </a:p>
        </p:txBody>
      </p:sp>
      <p:pic>
        <p:nvPicPr>
          <p:cNvPr id="1026" name="Picture 2" descr="http://www.outsidethebeltway.com/wp-content/uploads/2014/02/duty-honor-coun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501" y="3868056"/>
            <a:ext cx="5171499" cy="2011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crementalist.com/wp-content/uploads/2014/01/slav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804" y="132392"/>
            <a:ext cx="29718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0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opreflection.files.wordpress.com/2013/05/less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845" y="103908"/>
            <a:ext cx="4534945" cy="670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5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6590" y="426028"/>
            <a:ext cx="6944531" cy="2459100"/>
          </a:xfrm>
          <a:prstGeom prst="rect">
            <a:avLst/>
          </a:prstGeom>
        </p:spPr>
      </p:pic>
      <p:pic>
        <p:nvPicPr>
          <p:cNvPr id="5" name="Picture 4"/>
          <p:cNvPicPr>
            <a:picLocks noChangeAspect="1"/>
          </p:cNvPicPr>
          <p:nvPr/>
        </p:nvPicPr>
        <p:blipFill>
          <a:blip r:embed="rId3"/>
          <a:stretch>
            <a:fillRect/>
          </a:stretch>
        </p:blipFill>
        <p:spPr>
          <a:xfrm>
            <a:off x="137354" y="3377998"/>
            <a:ext cx="12318723" cy="1890193"/>
          </a:xfrm>
          <a:prstGeom prst="rect">
            <a:avLst/>
          </a:prstGeom>
        </p:spPr>
      </p:pic>
      <p:sp>
        <p:nvSpPr>
          <p:cNvPr id="2" name="Oval 1"/>
          <p:cNvSpPr/>
          <p:nvPr/>
        </p:nvSpPr>
        <p:spPr>
          <a:xfrm>
            <a:off x="5133109" y="4416136"/>
            <a:ext cx="3044536" cy="706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43005" y="4391889"/>
            <a:ext cx="3044536" cy="706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716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824</Words>
  <Application>Microsoft Office PowerPoint</Application>
  <PresentationFormat>Widescreen</PresentationFormat>
  <Paragraphs>184</Paragraphs>
  <Slides>39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Calibri Light</vt:lpstr>
      <vt:lpstr>Times New Roman</vt:lpstr>
      <vt:lpstr>Wingdings</vt:lpstr>
      <vt:lpstr>Office Theme</vt:lpstr>
      <vt:lpstr>Document</vt:lpstr>
      <vt:lpstr>WHEN TO APPLY &amp; NOT TO APPLY THE BIBLE: THE BIBLE &amp; ETHICS</vt:lpstr>
      <vt:lpstr>Previous outline</vt:lpstr>
      <vt:lpstr>Why is the Bible unique ? HARMONY</vt:lpstr>
      <vt:lpstr>Is the Bible the Word of God or God’s Word?</vt:lpstr>
      <vt:lpstr>Applying the Bible</vt:lpstr>
      <vt:lpstr>Principles infallible in what ? ??</vt:lpstr>
      <vt:lpstr>Explicit vs Implicit guide for ethics</vt:lpstr>
      <vt:lpstr>PowerPoint Presentation</vt:lpstr>
      <vt:lpstr>PowerPoint Presentation</vt:lpstr>
      <vt:lpstr>PowerPoint Presentation</vt:lpstr>
      <vt:lpstr>I. Biblical Ethical Models</vt:lpstr>
      <vt:lpstr>DIVINE IMPERATIVE MODEL </vt:lpstr>
      <vt:lpstr>DEVELOPMENTAL ETHICAL MODEL</vt:lpstr>
      <vt:lpstr>PARADIGMATIC MODEL OF ETHICS</vt:lpstr>
      <vt:lpstr>II. Philosophical Ethical Models</vt:lpstr>
      <vt:lpstr>Aristotle’s Ethics</vt:lpstr>
      <vt:lpstr>The Doctrine of the Mean</vt:lpstr>
      <vt:lpstr>The Mean</vt:lpstr>
      <vt:lpstr>Deontological Theories (Kant)</vt:lpstr>
      <vt:lpstr>Utilitarianism (Bentham, Mill)</vt:lpstr>
      <vt:lpstr>Is there a scientific basis for ethics?</vt:lpstr>
      <vt:lpstr>Deontological vs. Utilitarian Brain Activation</vt:lpstr>
      <vt:lpstr>III.  Major Models of Theological Ethics</vt:lpstr>
      <vt:lpstr>PowerPoint Presentation</vt:lpstr>
      <vt:lpstr>PowerPoint Presentation</vt:lpstr>
      <vt:lpstr>PowerPoint Presentation</vt:lpstr>
      <vt:lpstr>Tenets of Conflict Absolutism:</vt:lpstr>
      <vt:lpstr>Graded Absolutism:</vt:lpstr>
      <vt:lpstr>Tenets of Graded Absolutism:</vt:lpstr>
      <vt:lpstr>Tenets of Graded Absolutism:</vt:lpstr>
      <vt:lpstr>Tenets of Graded Absolutism:</vt:lpstr>
      <vt:lpstr>Summary</vt:lpstr>
      <vt:lpstr>PowerPoint Presentation</vt:lpstr>
      <vt:lpstr>Where is the Bible  in this Continuum?</vt:lpstr>
      <vt:lpstr>We have to walk with God A case for Case Law</vt:lpstr>
      <vt:lpstr>Niebuhr &amp; Bonhoeffer</vt:lpstr>
      <vt:lpstr>Religionless Christian Ethics</vt:lpstr>
      <vt:lpstr>PowerPoint Presentation</vt:lpstr>
      <vt:lpstr>Acknowledgments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Arvin Gouw</dc:creator>
  <cp:lastModifiedBy>Editor</cp:lastModifiedBy>
  <cp:revision>64</cp:revision>
  <dcterms:created xsi:type="dcterms:W3CDTF">2014-05-07T04:36:02Z</dcterms:created>
  <dcterms:modified xsi:type="dcterms:W3CDTF">2018-03-17T20:16:41Z</dcterms:modified>
</cp:coreProperties>
</file>